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sldIdLst>
    <p:sldId id="256" r:id="rId2"/>
    <p:sldId id="271" r:id="rId3"/>
    <p:sldId id="272" r:id="rId4"/>
    <p:sldId id="273" r:id="rId5"/>
    <p:sldId id="265" r:id="rId6"/>
    <p:sldId id="295" r:id="rId7"/>
    <p:sldId id="296" r:id="rId8"/>
    <p:sldId id="297" r:id="rId9"/>
    <p:sldId id="298" r:id="rId10"/>
    <p:sldId id="299" r:id="rId11"/>
    <p:sldId id="317" r:id="rId12"/>
    <p:sldId id="318" r:id="rId13"/>
    <p:sldId id="294" r:id="rId14"/>
    <p:sldId id="268" r:id="rId15"/>
    <p:sldId id="300" r:id="rId16"/>
    <p:sldId id="293" r:id="rId17"/>
    <p:sldId id="302" r:id="rId18"/>
    <p:sldId id="319" r:id="rId19"/>
    <p:sldId id="303" r:id="rId20"/>
    <p:sldId id="320" r:id="rId21"/>
    <p:sldId id="304" r:id="rId22"/>
    <p:sldId id="312" r:id="rId23"/>
    <p:sldId id="321" r:id="rId24"/>
    <p:sldId id="322" r:id="rId25"/>
    <p:sldId id="306" r:id="rId26"/>
    <p:sldId id="314" r:id="rId27"/>
    <p:sldId id="307" r:id="rId28"/>
    <p:sldId id="315" r:id="rId29"/>
    <p:sldId id="308" r:id="rId30"/>
    <p:sldId id="309" r:id="rId31"/>
    <p:sldId id="316" r:id="rId32"/>
    <p:sldId id="276"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19201A"/>
    <a:srgbClr val="FF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886" autoAdjust="0"/>
    <p:restoredTop sz="77804" autoAdjust="0"/>
  </p:normalViewPr>
  <p:slideViewPr>
    <p:cSldViewPr snapToGrid="0" snapToObjects="1">
      <p:cViewPr>
        <p:scale>
          <a:sx n="75" d="100"/>
          <a:sy n="75" d="100"/>
        </p:scale>
        <p:origin x="-12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naT\Desktop\Pre%20HD%20Valentine%20grant\seond%20grant%20products\graphs%20for%20geographic%20rang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naT\Desktop\Pre%20HD%20Valentine%20grant\seond%20grant%20products\graphs%20for%20geographic%20rang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2347878576809"/>
          <c:y val="0.047933158328795"/>
          <c:w val="0.848909042501991"/>
          <c:h val="0.752361779389578"/>
        </c:manualLayout>
      </c:layout>
      <c:barChart>
        <c:barDir val="col"/>
        <c:grouping val="clustered"/>
        <c:ser>
          <c:idx val="1"/>
          <c:order val="0"/>
          <c:val>
            <c:numRef>
              <c:f>Sheet1!$B$20:$B$33</c:f>
              <c:numCache>
                <c:formatCode>General</c:formatCode>
                <c:ptCount val="14"/>
                <c:pt idx="0">
                  <c:v>20.5</c:v>
                </c:pt>
                <c:pt idx="1">
                  <c:v>23.3</c:v>
                </c:pt>
                <c:pt idx="2">
                  <c:v>24.4</c:v>
                </c:pt>
                <c:pt idx="3">
                  <c:v>40.7</c:v>
                </c:pt>
                <c:pt idx="4">
                  <c:v>37.5</c:v>
                </c:pt>
                <c:pt idx="5">
                  <c:v>47.6</c:v>
                </c:pt>
                <c:pt idx="6">
                  <c:v>66.7</c:v>
                </c:pt>
                <c:pt idx="7">
                  <c:v>72.7</c:v>
                </c:pt>
                <c:pt idx="8">
                  <c:v>37.5</c:v>
                </c:pt>
                <c:pt idx="9">
                  <c:v>40.0</c:v>
                </c:pt>
                <c:pt idx="10">
                  <c:v>54.5</c:v>
                </c:pt>
                <c:pt idx="11">
                  <c:v>100.0</c:v>
                </c:pt>
                <c:pt idx="12">
                  <c:v>66.7</c:v>
                </c:pt>
                <c:pt idx="13">
                  <c:v>0.0</c:v>
                </c:pt>
              </c:numCache>
            </c:numRef>
          </c:val>
        </c:ser>
        <c:dLbls/>
        <c:axId val="317745656"/>
        <c:axId val="317739768"/>
      </c:barChart>
      <c:catAx>
        <c:axId val="317745656"/>
        <c:scaling>
          <c:orientation val="minMax"/>
        </c:scaling>
        <c:axPos val="b"/>
        <c:title>
          <c:tx>
            <c:rich>
              <a:bodyPr/>
              <a:lstStyle/>
              <a:p>
                <a:pPr>
                  <a:defRPr/>
                </a:pPr>
                <a:r>
                  <a:rPr lang="en-US"/>
                  <a:t>Number of provinces occupied</a:t>
                </a:r>
              </a:p>
            </c:rich>
          </c:tx>
          <c:layout/>
        </c:title>
        <c:tickLblPos val="nextTo"/>
        <c:crossAx val="317739768"/>
        <c:crosses val="autoZero"/>
        <c:auto val="1"/>
        <c:lblAlgn val="ctr"/>
        <c:lblOffset val="100"/>
      </c:catAx>
      <c:valAx>
        <c:axId val="317739768"/>
        <c:scaling>
          <c:orientation val="minMax"/>
        </c:scaling>
        <c:axPos val="l"/>
        <c:majorGridlines/>
        <c:title>
          <c:tx>
            <c:rich>
              <a:bodyPr rot="-5400000" vert="horz"/>
              <a:lstStyle/>
              <a:p>
                <a:pPr>
                  <a:defRPr/>
                </a:pPr>
                <a:r>
                  <a:rPr lang="en-US"/>
                  <a:t>Percent</a:t>
                </a:r>
                <a:r>
                  <a:rPr lang="en-US" baseline="0"/>
                  <a:t> of genera surviving</a:t>
                </a:r>
                <a:endParaRPr lang="en-US"/>
              </a:p>
            </c:rich>
          </c:tx>
          <c:layout/>
        </c:title>
        <c:numFmt formatCode="General" sourceLinked="1"/>
        <c:tickLblPos val="nextTo"/>
        <c:crossAx val="31774565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23010170258761"/>
          <c:y val="0.0435713272595971"/>
          <c:w val="0.876233881444073"/>
          <c:h val="0.704256240268049"/>
        </c:manualLayout>
      </c:layout>
      <c:barChart>
        <c:barDir val="col"/>
        <c:grouping val="clustered"/>
        <c:ser>
          <c:idx val="1"/>
          <c:order val="0"/>
          <c:val>
            <c:numRef>
              <c:f>Sheet1!$B$2:$B$15</c:f>
              <c:numCache>
                <c:formatCode>General</c:formatCode>
                <c:ptCount val="14"/>
                <c:pt idx="0">
                  <c:v>27.8</c:v>
                </c:pt>
                <c:pt idx="1">
                  <c:v>29.3</c:v>
                </c:pt>
                <c:pt idx="2">
                  <c:v>34.5</c:v>
                </c:pt>
                <c:pt idx="3">
                  <c:v>50.0</c:v>
                </c:pt>
                <c:pt idx="4">
                  <c:v>41.0</c:v>
                </c:pt>
                <c:pt idx="5">
                  <c:v>50.0</c:v>
                </c:pt>
                <c:pt idx="6">
                  <c:v>66.7</c:v>
                </c:pt>
                <c:pt idx="7">
                  <c:v>72.7</c:v>
                </c:pt>
                <c:pt idx="8">
                  <c:v>37.5</c:v>
                </c:pt>
                <c:pt idx="9">
                  <c:v>40.0</c:v>
                </c:pt>
                <c:pt idx="10">
                  <c:v>54.5</c:v>
                </c:pt>
                <c:pt idx="11">
                  <c:v>100.0</c:v>
                </c:pt>
                <c:pt idx="12">
                  <c:v>66.7</c:v>
                </c:pt>
                <c:pt idx="13">
                  <c:v>0.0</c:v>
                </c:pt>
              </c:numCache>
            </c:numRef>
          </c:val>
        </c:ser>
        <c:dLbls/>
        <c:axId val="255236360"/>
        <c:axId val="255244296"/>
      </c:barChart>
      <c:catAx>
        <c:axId val="255236360"/>
        <c:scaling>
          <c:orientation val="minMax"/>
        </c:scaling>
        <c:axPos val="b"/>
        <c:title>
          <c:tx>
            <c:rich>
              <a:bodyPr/>
              <a:lstStyle/>
              <a:p>
                <a:pPr>
                  <a:defRPr/>
                </a:pPr>
                <a:r>
                  <a:rPr lang="en-US"/>
                  <a:t>Number of provinces occupied</a:t>
                </a:r>
              </a:p>
            </c:rich>
          </c:tx>
          <c:layout/>
        </c:title>
        <c:tickLblPos val="nextTo"/>
        <c:crossAx val="255244296"/>
        <c:crosses val="autoZero"/>
        <c:auto val="1"/>
        <c:lblAlgn val="ctr"/>
        <c:lblOffset val="100"/>
      </c:catAx>
      <c:valAx>
        <c:axId val="255244296"/>
        <c:scaling>
          <c:orientation val="minMax"/>
        </c:scaling>
        <c:axPos val="l"/>
        <c:majorGridlines/>
        <c:title>
          <c:tx>
            <c:rich>
              <a:bodyPr rot="-5400000" vert="horz"/>
              <a:lstStyle/>
              <a:p>
                <a:pPr>
                  <a:defRPr/>
                </a:pPr>
                <a:r>
                  <a:rPr lang="en-US"/>
                  <a:t>Percent</a:t>
                </a:r>
                <a:r>
                  <a:rPr lang="en-US" baseline="0"/>
                  <a:t> of genera surviving</a:t>
                </a:r>
                <a:endParaRPr lang="en-US"/>
              </a:p>
            </c:rich>
          </c:tx>
          <c:layout/>
        </c:title>
        <c:numFmt formatCode="General" sourceLinked="1"/>
        <c:tickLblPos val="nextTo"/>
        <c:crossAx val="25523636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2347878576809"/>
          <c:y val="0.047933158328795"/>
          <c:w val="0.848909042501991"/>
          <c:h val="0.752361779389578"/>
        </c:manualLayout>
      </c:layout>
      <c:barChart>
        <c:barDir val="col"/>
        <c:grouping val="clustered"/>
        <c:dLbls/>
        <c:axId val="255309192"/>
        <c:axId val="255290968"/>
      </c:barChart>
      <c:catAx>
        <c:axId val="255309192"/>
        <c:scaling>
          <c:orientation val="minMax"/>
        </c:scaling>
        <c:axPos val="b"/>
        <c:title>
          <c:tx>
            <c:rich>
              <a:bodyPr/>
              <a:lstStyle/>
              <a:p>
                <a:pPr>
                  <a:defRPr/>
                </a:pPr>
                <a:r>
                  <a:rPr lang="en-US"/>
                  <a:t>Number of provinces occupied</a:t>
                </a:r>
              </a:p>
            </c:rich>
          </c:tx>
          <c:layout/>
        </c:title>
        <c:tickLblPos val="nextTo"/>
        <c:crossAx val="255290968"/>
        <c:crosses val="autoZero"/>
        <c:auto val="1"/>
        <c:lblAlgn val="ctr"/>
        <c:lblOffset val="100"/>
      </c:catAx>
      <c:valAx>
        <c:axId val="255290968"/>
        <c:scaling>
          <c:orientation val="minMax"/>
        </c:scaling>
        <c:axPos val="l"/>
        <c:majorGridlines/>
        <c:title>
          <c:tx>
            <c:rich>
              <a:bodyPr rot="-5400000" vert="horz"/>
              <a:lstStyle/>
              <a:p>
                <a:pPr>
                  <a:defRPr/>
                </a:pPr>
                <a:r>
                  <a:rPr lang="en-US"/>
                  <a:t>Percent</a:t>
                </a:r>
                <a:r>
                  <a:rPr lang="en-US" baseline="0"/>
                  <a:t> of genera surviving</a:t>
                </a:r>
                <a:endParaRPr lang="en-US"/>
              </a:p>
            </c:rich>
          </c:tx>
          <c:layout/>
        </c:title>
        <c:numFmt formatCode="General" sourceLinked="1"/>
        <c:tickLblPos val="nextTo"/>
        <c:crossAx val="25530919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plotArea>
      <c:layout/>
      <c:barChart>
        <c:barDir val="col"/>
        <c:grouping val="clustered"/>
        <c:dLbls/>
        <c:axId val="70985592"/>
        <c:axId val="70998760"/>
      </c:barChart>
      <c:catAx>
        <c:axId val="70985592"/>
        <c:scaling>
          <c:orientation val="minMax"/>
        </c:scaling>
        <c:axPos val="b"/>
        <c:title>
          <c:tx>
            <c:rich>
              <a:bodyPr/>
              <a:lstStyle/>
              <a:p>
                <a:pPr>
                  <a:defRPr/>
                </a:pPr>
                <a:r>
                  <a:rPr lang="en-US"/>
                  <a:t>Number of provinces occupied</a:t>
                </a:r>
              </a:p>
            </c:rich>
          </c:tx>
          <c:layout/>
        </c:title>
        <c:tickLblPos val="nextTo"/>
        <c:crossAx val="70998760"/>
        <c:crosses val="autoZero"/>
        <c:auto val="1"/>
        <c:lblAlgn val="ctr"/>
        <c:lblOffset val="100"/>
      </c:catAx>
      <c:valAx>
        <c:axId val="70998760"/>
        <c:scaling>
          <c:orientation val="minMax"/>
        </c:scaling>
        <c:axPos val="l"/>
        <c:majorGridlines/>
        <c:title>
          <c:tx>
            <c:rich>
              <a:bodyPr rot="-5400000" vert="horz"/>
              <a:lstStyle/>
              <a:p>
                <a:pPr>
                  <a:defRPr/>
                </a:pPr>
                <a:r>
                  <a:rPr lang="en-US"/>
                  <a:t>Percent</a:t>
                </a:r>
                <a:r>
                  <a:rPr lang="en-US" baseline="0"/>
                  <a:t> of genera surviving</a:t>
                </a:r>
                <a:endParaRPr lang="en-US"/>
              </a:p>
            </c:rich>
          </c:tx>
          <c:layout/>
        </c:title>
        <c:numFmt formatCode="General" sourceLinked="1"/>
        <c:tickLblPos val="nextTo"/>
        <c:crossAx val="70985592"/>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BF2B8D-313E-4831-B72C-177120992E4D}" type="datetimeFigureOut">
              <a:rPr lang="en-US"/>
              <a:pPr>
                <a:defRPr/>
              </a:pPr>
              <a:t>9/15/16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3011874-0B96-4B78-89AD-43678B9D3BF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0827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any one species, extinction may seem catastrophic. But over the grand sweep of life on Earth, extinction is business as usual. Extinctions occur continually, generating a "turnover" of the species living on Earth. This normal process is called background extinction.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They</a:t>
            </a:r>
            <a:r>
              <a:rPr lang="en-US" baseline="0" dirty="0" smtClean="0"/>
              <a:t> formed dense reefs in shallow tropical water. </a:t>
            </a:r>
            <a:r>
              <a:rPr lang="en-US" dirty="0" smtClean="0"/>
              <a:t>Scientists</a:t>
            </a:r>
            <a:r>
              <a:rPr lang="en-US" baseline="0" dirty="0" smtClean="0"/>
              <a:t> aren’t yet sure whether they were s</a:t>
            </a:r>
            <a:r>
              <a:rPr lang="en-US" dirty="0" smtClean="0"/>
              <a:t>uspension-feeders or harbored symbiotic algae (like reef corals today).</a:t>
            </a:r>
            <a:r>
              <a:rPr lang="en-US" baseline="0" dirty="0" smtClean="0"/>
              <a:t>  This fossil </a:t>
            </a:r>
            <a:r>
              <a:rPr lang="en-US" baseline="0" dirty="0" err="1" smtClean="0"/>
              <a:t>rudist</a:t>
            </a:r>
            <a:r>
              <a:rPr lang="en-US" baseline="0" dirty="0" smtClean="0"/>
              <a:t> reef is located in</a:t>
            </a:r>
            <a:r>
              <a:rPr lang="en-US" baseline="0" dirty="0" smtClean="0"/>
              <a:t> Texas. </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84859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Scientists</a:t>
            </a:r>
            <a:r>
              <a:rPr lang="en-US" baseline="0" dirty="0" smtClean="0"/>
              <a:t> have studied bivalve fossils from throughout Earth’s history.  The data set that you’ll be working with is based on fossils from bivalve genera that were alive during the K-T mass extinction.  The data set includes a variety of information about each genus.</a:t>
            </a:r>
            <a:endParaRPr lang="en-US" dirty="0" smtClean="0"/>
          </a:p>
          <a:p>
            <a:pPr eaLnBrk="1" hangingPunct="1">
              <a:spcBef>
                <a:spcPct val="0"/>
              </a:spcBef>
            </a:pPr>
            <a:endParaRPr lang="en-US" dirty="0" smtClean="0"/>
          </a:p>
          <a:p>
            <a:pPr eaLnBrk="1" hangingPunct="1">
              <a:spcBef>
                <a:spcPct val="0"/>
              </a:spcBef>
            </a:pPr>
            <a:r>
              <a:rPr lang="en-US" dirty="0" smtClean="0"/>
              <a:t>(Briefly</a:t>
            </a:r>
            <a:r>
              <a:rPr lang="en-US" baseline="0" dirty="0" smtClean="0"/>
              <a:t> discuss each of these variables in the data set.  Full descriptions are included in the Teacher background information document. The next slide includes a map to clarify the Geographic distribution and Geographic range variables.)</a:t>
            </a:r>
            <a:endParaRPr lang="en-US" dirty="0" smtClean="0"/>
          </a:p>
          <a:p>
            <a:pPr eaLnBrk="1" hangingPunct="1">
              <a:spcBef>
                <a:spcPct val="0"/>
              </a:spcBef>
            </a:pPr>
            <a:endParaRPr lang="en-US" dirty="0" smtClean="0"/>
          </a:p>
          <a:p>
            <a:pPr eaLnBrk="1" hangingPunct="1">
              <a:spcBef>
                <a:spcPct val="0"/>
              </a:spcBef>
            </a:pPr>
            <a:r>
              <a:rPr lang="en-US" dirty="0" smtClean="0"/>
              <a:t>In this activity we’ll be “exploring” these data using simple statistical an graphing tools in order to investigate what factors influence extinction risk.  In the “data exploration” phase of analyses, scientists start to look at the data and understand the patterns within it. What they find during data exploration will help them to decide on the most appropriate statistical tests.</a:t>
            </a:r>
          </a:p>
          <a:p>
            <a:pPr eaLnBrk="1" hangingPunct="1">
              <a:spcBef>
                <a:spcPct val="0"/>
              </a:spcBef>
            </a:pPr>
            <a:endParaRPr lang="en-US" dirty="0" smtClean="0">
              <a:solidFill>
                <a:srgbClr val="FF0000"/>
              </a:solidFill>
            </a:endParaRPr>
          </a:p>
          <a:p>
            <a:pPr eaLnBrk="1" hangingPunct="1">
              <a:spcBef>
                <a:spcPct val="0"/>
              </a:spcBef>
            </a:pPr>
            <a:r>
              <a:rPr lang="en-US" dirty="0" smtClean="0">
                <a:solidFill>
                  <a:srgbClr val="FF0000"/>
                </a:solidFill>
              </a:rPr>
              <a:t>You will generate your own hypotheses concerning how and why these traits might influence risk extinction, and use simple plots to investigate whether your hypotheses are supported.</a:t>
            </a:r>
          </a:p>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8C15A-56A0-4455-86D3-A9654E6C6006}"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location of Earth’s continents</a:t>
            </a:r>
            <a:r>
              <a:rPr lang="en-US" baseline="0" dirty="0" smtClean="0"/>
              <a:t> at the time of the K-T extinction.  Notice that India is still an island!  Your data set includes information about the provinces that the bivalve fossils were found in.</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089785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11081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11081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11081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11081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Sometimes, however, extinction rates rise suddenly for a relatively short time — an event known as a mass extinction.  Mass extinctions kill off many species, but the empty niches left behind may allow other lineages to radiate into new roles, shaping the diversification of life on Earth. </a:t>
            </a:r>
          </a:p>
          <a:p>
            <a:pPr eaLnBrk="1" hangingPunct="1"/>
            <a:endParaRPr lang="en-US" dirty="0" smtClean="0"/>
          </a:p>
          <a:p>
            <a:pPr eaLnBrk="1" hangingPunct="1"/>
            <a:r>
              <a:rPr lang="en-US" dirty="0" smtClean="0"/>
              <a:t>(CLICK) Earth’s most recent mass extinction occurred ~65 million years ago during the Cretaceous-Tertiary (KT) boundary when non-avian dinosaurs went extinct.  But it</a:t>
            </a:r>
            <a:r>
              <a:rPr lang="en-US" baseline="0" dirty="0" smtClean="0"/>
              <a:t> wasn’t just the dinosaurs.  Many other species – like marine organisms – also experienced high rates of extinction.  In this lab, we’ll be studying how the K-T extinction event affected marine mollusks.</a:t>
            </a:r>
            <a:endParaRPr lang="en-US" dirty="0" smtClean="0"/>
          </a:p>
          <a:p>
            <a:pPr eaLnBrk="1" hangingPunct="1"/>
            <a:endParaRPr lang="en-US" dirty="0" smtClean="0"/>
          </a:p>
          <a:p>
            <a:pPr eaLnBrk="1" hangingPunct="1"/>
            <a:r>
              <a:rPr lang="en-US" dirty="0" smtClean="0"/>
              <a:t>Given the number of species currently threatened with extinction most scientists agree we are close to entering another mass extinction event. (Click)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Extinctions are non-random – certain traits predispose species to extinction or survival.  (CLICK) For example, diet: </a:t>
            </a:r>
            <a:r>
              <a:rPr lang="en-US" dirty="0" smtClean="0"/>
              <a:t>Carnivores that specialize on large vertebrate prey (</a:t>
            </a:r>
            <a:r>
              <a:rPr lang="en-US" dirty="0" err="1" smtClean="0"/>
              <a:t>hypercarnivores</a:t>
            </a:r>
            <a:r>
              <a:rPr lang="en-US" dirty="0" smtClean="0"/>
              <a:t>) like these </a:t>
            </a:r>
            <a:r>
              <a:rPr lang="en-US" dirty="0" err="1" smtClean="0"/>
              <a:t>sabertoothed</a:t>
            </a:r>
            <a:r>
              <a:rPr lang="en-US" dirty="0" smtClean="0"/>
              <a:t> 'cats' evolve repeatedly in the fossil record but they go extinct more rapidly than other groups. </a:t>
            </a:r>
          </a:p>
          <a:p>
            <a:pPr eaLnBrk="1" hangingPunct="1">
              <a:spcBef>
                <a:spcPct val="0"/>
              </a:spcBef>
            </a:pPr>
            <a:endParaRPr lang="en-US" sz="1000" dirty="0" smtClean="0"/>
          </a:p>
          <a:p>
            <a:pPr eaLnBrk="1" hangingPunct="1">
              <a:spcBef>
                <a:spcPct val="0"/>
              </a:spcBef>
            </a:pPr>
            <a:r>
              <a:rPr lang="en-US" sz="1000" dirty="0" smtClean="0"/>
              <a:t>(CLICK) Another example is geographic range.  Research has shown that narrow geographic range predicts extinction risk in the fossil record as well as vulnerability to extinction today as a widespread species may persist in areas less affected by the threatening processes.  For example, the brown bear is spread all over the northern hemisphere and has a low risk of extinction. (CLICK) On the other hand, the Iberian lynx lives in only two small areas in Spain and has a high risk of extinction.</a:t>
            </a:r>
          </a:p>
          <a:p>
            <a:pPr eaLnBrk="1" hangingPunct="1">
              <a:spcBef>
                <a:spcPct val="0"/>
              </a:spcBef>
            </a:pPr>
            <a:endParaRPr lang="en-US" sz="1000" dirty="0" smtClean="0"/>
          </a:p>
          <a:p>
            <a:pPr eaLnBrk="1" hangingPunct="1">
              <a:spcBef>
                <a:spcPct val="0"/>
              </a:spcBef>
            </a:pPr>
            <a:r>
              <a:rPr lang="en-US" sz="1000" dirty="0" smtClean="0"/>
              <a:t>(CLICK) Some traits may only be important under certain threatening processes.  For example, the endangered Tibetan antelope has incredibly soft hair, consequently it has been hunted close to extinction by humans. This trait would be irrelevant if the antelope were threatened by habitat loss! </a:t>
            </a:r>
          </a:p>
          <a:p>
            <a:pPr eaLnBrk="1" hangingPunct="1">
              <a:spcBef>
                <a:spcPct val="0"/>
              </a:spcBef>
            </a:pPr>
            <a:endParaRPr lang="en-US" sz="1000" dirty="0" smtClean="0"/>
          </a:p>
          <a:p>
            <a:pPr eaLnBrk="1" hangingPunct="1">
              <a:spcBef>
                <a:spcPct val="0"/>
              </a:spcBef>
            </a:pPr>
            <a:r>
              <a:rPr lang="en-US" sz="1000" dirty="0" smtClean="0"/>
              <a:t>(CLICK) Extinction selectivity can lead to extinction risk being clustered within families or genera as closely related species tend to inherit similar traits from their common ancestor. For example, this tree shows the relationships among different mollusk families. The size of the circles represents the extinction rate for each family. The bigger the circle, the more extinction-prone the family is. Notice how the biggest circles are clustered together and not spread out randomly over the tree? Closely related families tend to have similar extinction risks. </a:t>
            </a:r>
          </a:p>
          <a:p>
            <a:pPr eaLnBrk="1" hangingPunct="1">
              <a:spcBef>
                <a:spcPct val="0"/>
              </a:spcBef>
            </a:pPr>
            <a:r>
              <a:rPr lang="en-US" sz="1000" dirty="0" smtClean="0"/>
              <a:t> </a:t>
            </a:r>
          </a:p>
          <a:p>
            <a:pPr eaLnBrk="1" hangingPunct="1">
              <a:spcBef>
                <a:spcPct val="0"/>
              </a:spcBef>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what else they know about bivalves</a:t>
            </a:r>
            <a:r>
              <a:rPr lang="en-US" baseline="0" dirty="0" smtClean="0"/>
              <a:t> and if they know of any other types of organisms that are bivalves.  Common ones include cockles, oysters, scallops, clams, and mussels.)</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937231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images here show an </a:t>
            </a:r>
            <a:r>
              <a:rPr lang="en-US" dirty="0" err="1" smtClean="0"/>
              <a:t>infaunal</a:t>
            </a:r>
            <a:r>
              <a:rPr lang="en-US" dirty="0" smtClean="0"/>
              <a:t> clam and </a:t>
            </a:r>
            <a:r>
              <a:rPr lang="en-US" dirty="0" err="1" smtClean="0"/>
              <a:t>epifaunal</a:t>
            </a:r>
            <a:r>
              <a:rPr lang="en-US" baseline="0" dirty="0" smtClean="0"/>
              <a:t> mussels.</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51531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Suspension feeders take in water and strain plankton out through their gills.  This is illustrated here, showing how 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infaunal</a:t>
            </a:r>
            <a:r>
              <a:rPr lang="en-US" sz="1200" kern="1200" baseline="0" dirty="0" smtClean="0">
                <a:solidFill>
                  <a:schemeClr val="tx1"/>
                </a:solidFill>
                <a:effectLst/>
                <a:latin typeface="+mn-lt"/>
                <a:ea typeface="+mn-ea"/>
                <a:cs typeface="+mn-cs"/>
              </a:rPr>
              <a:t> clam uses a siphon to take in water for filter feeding and another to expel the water. </a:t>
            </a:r>
            <a:r>
              <a:rPr lang="en-US" sz="1200" kern="1200" dirty="0" smtClean="0">
                <a:solidFill>
                  <a:schemeClr val="tx1"/>
                </a:solidFill>
                <a:effectLst/>
                <a:latin typeface="+mn-lt"/>
                <a:ea typeface="+mn-ea"/>
                <a:cs typeface="+mn-cs"/>
              </a:rPr>
              <a:t>Deposit feeders swallow mud and absorb the organic matter (excreting the indigestible substances).  Some do this from within the mud itself, and others slurp sediments from the surface of the ocean bottom.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Chemosynthetic feeders have symbiotic bacteria in their gills that convert inorganic compounds in the sediment into organic compounds that the mollusk can use for energy.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Carnivorous feeders catch and eat other animals. Carnivorous bivalves spread sticky threads on the seafloor to trap prey or use suction to pull prey into their shells for digestion.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478908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bivalves cannot move far once they are adults.  They are attached to the rock or buried</a:t>
            </a:r>
            <a:r>
              <a:rPr lang="en-US" sz="1200" kern="1200" baseline="0" dirty="0" smtClean="0">
                <a:solidFill>
                  <a:schemeClr val="tx1"/>
                </a:solidFill>
                <a:effectLst/>
                <a:latin typeface="+mn-lt"/>
                <a:ea typeface="+mn-ea"/>
                <a:cs typeface="+mn-cs"/>
              </a:rPr>
              <a:t> in the sediment. </a:t>
            </a:r>
            <a:r>
              <a:rPr lang="en-US" dirty="0" smtClean="0"/>
              <a:t>But their larvae can travel far in the ocean currents, with a special structure (shown here) bearing cilia that keep them afloat and allow them to filter food from the water. </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186436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mollusk shells are made of several layers, and different species build these layers out of two different materials: aragonite and calcite.  Both aragonite and calcite are forms of calcium carbonate (CaCO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but calcite is chemically more durable/stable.  Some mollusks have shells made just out of calcite, some have shells made with outer layers of calcite and an inner layer of aragonite, and some have shells made of just aragonite.  To further complicate matters, the aragonite that makes up these shells may be rich in organic material or it may have very little.  The image here shows a cross section of a scallop</a:t>
            </a:r>
            <a:r>
              <a:rPr lang="en-US" sz="1200" kern="1200" baseline="0" dirty="0" smtClean="0">
                <a:solidFill>
                  <a:schemeClr val="tx1"/>
                </a:solidFill>
                <a:effectLst/>
                <a:latin typeface="+mn-lt"/>
                <a:ea typeface="+mn-ea"/>
                <a:cs typeface="+mn-cs"/>
              </a:rPr>
              <a:t> shell, which has an outer layer of calcite and an inner layer of aragonite.</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7187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Rudists</a:t>
            </a:r>
            <a:r>
              <a:rPr lang="en-US" baseline="0" dirty="0" smtClean="0"/>
              <a:t> were s</a:t>
            </a:r>
            <a:r>
              <a:rPr lang="en-US" dirty="0" smtClean="0"/>
              <a:t>pectacular, extinct bivalves of tropical Cretaceous seas.</a:t>
            </a:r>
            <a:r>
              <a:rPr lang="en-US" baseline="0" dirty="0" smtClean="0"/>
              <a:t>  Some were 2 meters long! They went extinct at the end of the Cretaceous just like the dinosaurs.</a:t>
            </a:r>
            <a:endParaRPr lang="en-US" dirty="0"/>
          </a:p>
        </p:txBody>
      </p:sp>
      <p:sp>
        <p:nvSpPr>
          <p:cNvPr id="4" name="Slide Number Placeholder 3"/>
          <p:cNvSpPr>
            <a:spLocks noGrp="1"/>
          </p:cNvSpPr>
          <p:nvPr>
            <p:ph type="sldNum" sz="quarter" idx="10"/>
          </p:nvPr>
        </p:nvSpPr>
        <p:spPr/>
        <p:txBody>
          <a:bodyPr/>
          <a:lstStyle/>
          <a:p>
            <a:pPr>
              <a:defRPr/>
            </a:pPr>
            <a:fld id="{A3011874-0B96-4B78-89AD-43678B9D3BF4}"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84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F3580F-BC2D-4AEA-BEEC-9BC093D3F258}" type="datetimeFigureOut">
              <a:rPr lang="en-US"/>
              <a:pPr>
                <a:defRPr/>
              </a:pPr>
              <a:t>9/15/16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1FA219-3B2B-4E92-982A-53727193E6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E69F9C-1535-42EA-AC1D-113FCFD14541}" type="datetimeFigureOut">
              <a:rPr lang="en-US"/>
              <a:pPr>
                <a:defRPr/>
              </a:pPr>
              <a:t>9/15/16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6A785B-EDC8-495C-BB2F-4D3F5155E4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A60D1B-C296-4971-AF6D-BFD1A2877441}" type="datetimeFigureOut">
              <a:rPr lang="en-US"/>
              <a:pPr>
                <a:defRPr/>
              </a:pPr>
              <a:t>9/15/16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A8C4A-EF0C-4557-86DD-1FCA6FA34A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C8CBFB-8611-44EE-BD7D-A22B18DFB6A9}" type="datetimeFigureOut">
              <a:rPr lang="en-US"/>
              <a:pPr>
                <a:defRPr/>
              </a:pPr>
              <a:t>9/15/16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65DCF7-FDDA-43CE-A34F-AE949D6D4B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E24FF0-7CF7-4EE0-9F4F-3B2407DB9F83}" type="datetimeFigureOut">
              <a:rPr lang="en-US"/>
              <a:pPr>
                <a:defRPr/>
              </a:pPr>
              <a:t>9/15/16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36D278-5C60-45FA-8D8D-035E7FDEFD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F32ABD-CD67-4B8B-94A0-600297F4498F}" type="datetimeFigureOut">
              <a:rPr lang="en-US"/>
              <a:pPr>
                <a:defRPr/>
              </a:pPr>
              <a:t>9/15/16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CD9CFD-6E39-4D1C-B5A5-89CDBDBEB7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242AF6-3F30-40F6-9166-990F939ACC4F}" type="datetimeFigureOut">
              <a:rPr lang="en-US"/>
              <a:pPr>
                <a:defRPr/>
              </a:pPr>
              <a:t>9/15/16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D0AE7C-2157-4344-B8C7-0C77732A6C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BAB717-6294-430E-B416-571F11D17B33}" type="datetimeFigureOut">
              <a:rPr lang="en-US"/>
              <a:pPr>
                <a:defRPr/>
              </a:pPr>
              <a:t>9/15/16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6B50DB-AF1F-4C2C-82C4-CECC81E0ED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DCB917-55F5-46E3-8F60-5B651F9190DE}" type="datetimeFigureOut">
              <a:rPr lang="en-US"/>
              <a:pPr>
                <a:defRPr/>
              </a:pPr>
              <a:t>9/15/16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711063-885B-42AF-8A66-F7EFEC8888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6D659-04AD-4979-9332-C01AD26C90B2}" type="datetimeFigureOut">
              <a:rPr lang="en-US"/>
              <a:pPr>
                <a:defRPr/>
              </a:pPr>
              <a:t>9/15/16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171D25-4455-4E49-BD7B-7333AFB07F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E6BB8C-0994-4620-A920-E997A37B912B}" type="datetimeFigureOut">
              <a:rPr lang="en-US"/>
              <a:pPr>
                <a:defRPr/>
              </a:pPr>
              <a:t>9/15/16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DA614A-B13F-485A-AF43-25B79C2EF5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035BA1-0C51-4B62-B7EF-6A3D6EECE147}" type="datetimeFigureOut">
              <a:rPr lang="en-US"/>
              <a:pPr>
                <a:defRPr/>
              </a:pPr>
              <a:t>9/15/16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E86EA0-C6B6-4A07-A21D-EE31AF5AB6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ucnredlist.org/"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z="4800" dirty="0" smtClean="0"/>
              <a:t>Introduction to</a:t>
            </a:r>
            <a:br>
              <a:rPr lang="en-US" sz="4800" dirty="0" smtClean="0"/>
            </a:br>
            <a:r>
              <a:rPr lang="en-US" sz="4800" dirty="0" smtClean="0"/>
              <a:t>Exploring K-T Extinction Patterns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bivalve shells made of?</a:t>
            </a:r>
            <a:endParaRPr lang="en-US" dirty="0"/>
          </a:p>
        </p:txBody>
      </p:sp>
      <p:sp>
        <p:nvSpPr>
          <p:cNvPr id="3" name="Content Placeholder 2"/>
          <p:cNvSpPr>
            <a:spLocks noGrp="1"/>
          </p:cNvSpPr>
          <p:nvPr>
            <p:ph idx="1"/>
          </p:nvPr>
        </p:nvSpPr>
        <p:spPr>
          <a:xfrm>
            <a:off x="457200" y="1600200"/>
            <a:ext cx="4470400" cy="4525963"/>
          </a:xfrm>
        </p:spPr>
        <p:txBody>
          <a:bodyPr/>
          <a:lstStyle/>
          <a:p>
            <a:r>
              <a:rPr lang="en-US" dirty="0" smtClean="0"/>
              <a:t>Layers of calcium carbonate (CaCO3)</a:t>
            </a:r>
          </a:p>
          <a:p>
            <a:pPr lvl="1"/>
            <a:r>
              <a:rPr lang="en-US" dirty="0" smtClean="0"/>
              <a:t>Calcite: more stable</a:t>
            </a:r>
          </a:p>
          <a:p>
            <a:pPr lvl="1"/>
            <a:r>
              <a:rPr lang="en-US" dirty="0" smtClean="0"/>
              <a:t>Aragonite: less stable</a:t>
            </a:r>
            <a:endParaRPr lang="en-US" dirty="0"/>
          </a:p>
          <a:p>
            <a:r>
              <a:rPr lang="en-US" dirty="0" smtClean="0"/>
              <a:t>Aragonite may incorporate organic material, which makes it a little more stable</a:t>
            </a:r>
          </a:p>
        </p:txBody>
      </p:sp>
      <p:sp>
        <p:nvSpPr>
          <p:cNvPr id="4" name="AutoShape 2" descr="https://mail.google.com/mail/u/0/?ui=2&amp;ik=4495681198&amp;view=fimg&amp;th=154bae687e881194&amp;attid=0.1.1&amp;disp=emb&amp;attbid=ANGjdJ__bmh16SKrY9cdmB1BGDSIJ3LwXav26bVUIZvW21NctVjEx_4cVUPL5hDfWkhe4DpIo5XTVRKOY-pEMu3oHEhJa1ENKhqHQGoO_s3vcAPs5kyodZTFs84a-so&amp;sz=w2572-h3330&amp;ats=1463424552168&amp;rm=154bae687e881194&amp;zw&amp;atsh=1"/>
          <p:cNvSpPr>
            <a:spLocks noChangeAspect="1" noChangeArrowheads="1"/>
          </p:cNvSpPr>
          <p:nvPr/>
        </p:nvSpPr>
        <p:spPr bwMode="auto">
          <a:xfrm>
            <a:off x="155575" y="-7612063"/>
            <a:ext cx="12249150" cy="158591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google.com/mail/u/0/?ui=2&amp;ik=4495681198&amp;view=fimg&amp;th=154bae687e881194&amp;attid=0.1.1&amp;disp=emb&amp;attbid=ANGjdJ__bmh16SKrY9cdmB1BGDSIJ3LwXav26bVUIZvW21NctVjEx_4cVUPL5hDfWkhe4DpIo5XTVRKOY-pEMu3oHEhJa1ENKhqHQGoO_s3vcAPs5kyodZTFs84a-so&amp;sz=w2572-h3330&amp;ats=1463424552168&amp;rm=154bae687e881194&amp;zw&amp;atsh=1"/>
          <p:cNvSpPr>
            <a:spLocks noChangeAspect="1" noChangeArrowheads="1"/>
          </p:cNvSpPr>
          <p:nvPr/>
        </p:nvSpPr>
        <p:spPr bwMode="auto">
          <a:xfrm>
            <a:off x="307975" y="-7459663"/>
            <a:ext cx="12249150" cy="158591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90198" y="1417638"/>
            <a:ext cx="3796601" cy="503556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rudists</a:t>
            </a:r>
            <a:r>
              <a:rPr lang="en-US" dirty="0" smtClean="0"/>
              <a:t>: Mysterious, extinct, tropical bivalves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noChangeArrowheads="1"/>
          </p:cNvPicPr>
          <p:nvPr/>
        </p:nvPicPr>
        <p:blipFill>
          <a:blip r:embed="rId3" cstate="print"/>
          <a:srcRect/>
          <a:stretch>
            <a:fillRect/>
          </a:stretch>
        </p:blipFill>
        <p:spPr bwMode="auto">
          <a:xfrm>
            <a:off x="1219200" y="1600200"/>
            <a:ext cx="6438900" cy="4742456"/>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79559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rudists</a:t>
            </a:r>
            <a:r>
              <a:rPr lang="en-US" dirty="0" smtClean="0"/>
              <a:t>: Mysterious, extinct, tropical bivalves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3011078" y="1600200"/>
            <a:ext cx="3331616" cy="49958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650704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txBox="1">
            <a:spLocks/>
          </p:cNvSpPr>
          <p:nvPr/>
        </p:nvSpPr>
        <p:spPr bwMode="auto">
          <a:xfrm>
            <a:off x="685800" y="2130425"/>
            <a:ext cx="7772400" cy="1470025"/>
          </a:xfrm>
          <a:prstGeom prst="rect">
            <a:avLst/>
          </a:prstGeom>
          <a:noFill/>
          <a:ln w="9525">
            <a:noFill/>
            <a:miter lim="800000"/>
            <a:headEnd/>
            <a:tailEnd/>
          </a:ln>
        </p:spPr>
        <p:txBody>
          <a:bodyPr anchor="ctr"/>
          <a:lstStyle/>
          <a:p>
            <a:pPr algn="ctr"/>
            <a:r>
              <a:rPr lang="en-US" sz="4800" dirty="0">
                <a:latin typeface="Calibri" pitchFamily="34" charset="0"/>
              </a:rPr>
              <a:t>Introduction to</a:t>
            </a:r>
            <a:r>
              <a:rPr lang="en-US" sz="4800" dirty="0" smtClean="0">
                <a:latin typeface="Calibri" pitchFamily="34" charset="0"/>
              </a:rPr>
              <a:t> bivalve extinction data set</a:t>
            </a:r>
            <a:endParaRPr lang="en-US" sz="48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660400" y="1325563"/>
            <a:ext cx="3911600" cy="4154984"/>
          </a:xfrm>
          <a:prstGeom prst="rect">
            <a:avLst/>
          </a:prstGeom>
          <a:noFill/>
          <a:ln w="9525">
            <a:noFill/>
            <a:miter lim="800000"/>
            <a:headEnd/>
            <a:tailEnd/>
          </a:ln>
        </p:spPr>
        <p:txBody>
          <a:bodyPr>
            <a:spAutoFit/>
          </a:bodyPr>
          <a:lstStyle/>
          <a:p>
            <a:pPr>
              <a:buFontTx/>
              <a:buChar char="•"/>
            </a:pPr>
            <a:r>
              <a:rPr lang="en-US" sz="2400" dirty="0" smtClean="0">
                <a:cs typeface="Arial" charset="0"/>
              </a:rPr>
              <a:t>Bivalve relationships</a:t>
            </a:r>
          </a:p>
          <a:p>
            <a:pPr lvl="1">
              <a:buFontTx/>
              <a:buChar char="•"/>
            </a:pPr>
            <a:r>
              <a:rPr lang="en-US" sz="2400" dirty="0" smtClean="0">
                <a:cs typeface="Arial" charset="0"/>
              </a:rPr>
              <a:t>Order</a:t>
            </a:r>
          </a:p>
          <a:p>
            <a:pPr lvl="1">
              <a:buFontTx/>
              <a:buChar char="•"/>
            </a:pPr>
            <a:r>
              <a:rPr lang="en-US" sz="2400" dirty="0" smtClean="0">
                <a:cs typeface="Arial" charset="0"/>
              </a:rPr>
              <a:t>Family</a:t>
            </a:r>
          </a:p>
          <a:p>
            <a:pPr lvl="1">
              <a:buFontTx/>
              <a:buChar char="•"/>
            </a:pPr>
            <a:r>
              <a:rPr lang="en-US" sz="2400" dirty="0" smtClean="0">
                <a:cs typeface="Arial" charset="0"/>
              </a:rPr>
              <a:t>Genus</a:t>
            </a:r>
          </a:p>
          <a:p>
            <a:pPr>
              <a:buFontTx/>
              <a:buChar char="•"/>
            </a:pPr>
            <a:r>
              <a:rPr lang="en-US" sz="2400" dirty="0" smtClean="0">
                <a:cs typeface="Arial" charset="0"/>
              </a:rPr>
              <a:t>Victim/survivor</a:t>
            </a:r>
          </a:p>
          <a:p>
            <a:pPr>
              <a:buFontTx/>
              <a:buChar char="•"/>
            </a:pPr>
            <a:r>
              <a:rPr lang="en-US" sz="2400" dirty="0" smtClean="0">
                <a:cs typeface="Arial" charset="0"/>
              </a:rPr>
              <a:t>Geographic distribution</a:t>
            </a:r>
          </a:p>
          <a:p>
            <a:pPr>
              <a:buFontTx/>
              <a:buChar char="•"/>
            </a:pPr>
            <a:r>
              <a:rPr lang="en-US" sz="2400" dirty="0" smtClean="0">
                <a:cs typeface="Arial" charset="0"/>
              </a:rPr>
              <a:t>Geographic range</a:t>
            </a:r>
          </a:p>
          <a:p>
            <a:pPr lvl="1">
              <a:buFontTx/>
              <a:buChar char="•"/>
            </a:pPr>
            <a:r>
              <a:rPr lang="en-US" sz="2400" dirty="0" smtClean="0">
                <a:cs typeface="Arial" charset="0"/>
              </a:rPr>
              <a:t>Number of provinces occupied</a:t>
            </a:r>
          </a:p>
          <a:p>
            <a:pPr lvl="1">
              <a:buFontTx/>
              <a:buChar char="•"/>
            </a:pPr>
            <a:r>
              <a:rPr lang="en-US" sz="2400" dirty="0" smtClean="0">
                <a:cs typeface="Arial" charset="0"/>
              </a:rPr>
              <a:t>Polar/temperate/tropical/widespread</a:t>
            </a:r>
          </a:p>
        </p:txBody>
      </p:sp>
      <p:sp>
        <p:nvSpPr>
          <p:cNvPr id="27650" name="Title 1"/>
          <p:cNvSpPr>
            <a:spLocks noGrp="1"/>
          </p:cNvSpPr>
          <p:nvPr>
            <p:ph type="title"/>
          </p:nvPr>
        </p:nvSpPr>
        <p:spPr>
          <a:xfrm>
            <a:off x="323850" y="182563"/>
            <a:ext cx="8583613" cy="1143000"/>
          </a:xfrm>
        </p:spPr>
        <p:txBody>
          <a:bodyPr/>
          <a:lstStyle/>
          <a:p>
            <a:pPr eaLnBrk="1" hangingPunct="1"/>
            <a:r>
              <a:rPr lang="en-US" b="1" dirty="0" smtClean="0">
                <a:latin typeface="Arial" charset="0"/>
                <a:cs typeface="Arial" charset="0"/>
              </a:rPr>
              <a:t>Bivalve Extinction Dataset</a:t>
            </a:r>
          </a:p>
        </p:txBody>
      </p:sp>
      <p:sp>
        <p:nvSpPr>
          <p:cNvPr id="2" name="Text Box 4"/>
          <p:cNvSpPr txBox="1">
            <a:spLocks noChangeArrowheads="1"/>
          </p:cNvSpPr>
          <p:nvPr/>
        </p:nvSpPr>
        <p:spPr bwMode="auto">
          <a:xfrm>
            <a:off x="4762500" y="1325563"/>
            <a:ext cx="3911600" cy="5262979"/>
          </a:xfrm>
          <a:prstGeom prst="rect">
            <a:avLst/>
          </a:prstGeom>
          <a:noFill/>
          <a:ln w="9525">
            <a:noFill/>
            <a:miter lim="800000"/>
            <a:headEnd/>
            <a:tailEnd/>
          </a:ln>
        </p:spPr>
        <p:txBody>
          <a:bodyPr>
            <a:spAutoFit/>
          </a:bodyPr>
          <a:lstStyle/>
          <a:p>
            <a:pPr>
              <a:buFont typeface="Arial" charset="0"/>
              <a:buChar char="•"/>
            </a:pPr>
            <a:r>
              <a:rPr lang="en-US" sz="2400" dirty="0" smtClean="0">
                <a:solidFill>
                  <a:srgbClr val="000000"/>
                </a:solidFill>
                <a:cs typeface="Arial" charset="0"/>
              </a:rPr>
              <a:t>Shell type</a:t>
            </a:r>
          </a:p>
          <a:p>
            <a:pPr lvl="1">
              <a:buFont typeface="Arial" charset="0"/>
              <a:buChar char="•"/>
            </a:pPr>
            <a:r>
              <a:rPr lang="en-US" sz="2400" dirty="0" smtClean="0">
                <a:solidFill>
                  <a:srgbClr val="000000"/>
                </a:solidFill>
                <a:cs typeface="Arial" charset="0"/>
              </a:rPr>
              <a:t>Aragonite only</a:t>
            </a:r>
          </a:p>
          <a:p>
            <a:pPr lvl="1">
              <a:buFont typeface="Arial" charset="0"/>
              <a:buChar char="•"/>
            </a:pPr>
            <a:r>
              <a:rPr lang="en-US" sz="2400" dirty="0" smtClean="0">
                <a:solidFill>
                  <a:srgbClr val="000000"/>
                </a:solidFill>
                <a:cs typeface="Arial" charset="0"/>
              </a:rPr>
              <a:t>Calcite/low-organic matter aragonite/high-organic matter aragonite</a:t>
            </a:r>
          </a:p>
          <a:p>
            <a:pPr lvl="1">
              <a:buFont typeface="Arial" charset="0"/>
              <a:buChar char="•"/>
            </a:pPr>
            <a:r>
              <a:rPr lang="en-US" sz="2400" dirty="0" smtClean="0">
                <a:solidFill>
                  <a:srgbClr val="000000"/>
                </a:solidFill>
                <a:cs typeface="Arial" charset="0"/>
              </a:rPr>
              <a:t>Resistance to ocean acidification</a:t>
            </a:r>
          </a:p>
          <a:p>
            <a:pPr>
              <a:buFont typeface="Arial" charset="0"/>
              <a:buChar char="•"/>
            </a:pPr>
            <a:r>
              <a:rPr lang="en-US" sz="2400" dirty="0" smtClean="0">
                <a:solidFill>
                  <a:srgbClr val="000000"/>
                </a:solidFill>
                <a:cs typeface="Arial" charset="0"/>
              </a:rPr>
              <a:t>Lifestyle</a:t>
            </a:r>
          </a:p>
          <a:p>
            <a:pPr lvl="1">
              <a:buFont typeface="Arial" charset="0"/>
              <a:buChar char="•"/>
            </a:pPr>
            <a:r>
              <a:rPr lang="en-US" sz="2400" dirty="0" err="1" smtClean="0">
                <a:solidFill>
                  <a:srgbClr val="000000"/>
                </a:solidFill>
                <a:cs typeface="Arial" charset="0"/>
              </a:rPr>
              <a:t>Infaunal</a:t>
            </a:r>
            <a:r>
              <a:rPr lang="en-US" sz="2400" dirty="0" smtClean="0">
                <a:solidFill>
                  <a:srgbClr val="000000"/>
                </a:solidFill>
                <a:cs typeface="Arial" charset="0"/>
              </a:rPr>
              <a:t>/</a:t>
            </a:r>
            <a:r>
              <a:rPr lang="en-US" sz="2400" dirty="0" err="1" smtClean="0">
                <a:solidFill>
                  <a:srgbClr val="000000"/>
                </a:solidFill>
                <a:cs typeface="Arial" charset="0"/>
              </a:rPr>
              <a:t>epifaunal</a:t>
            </a:r>
            <a:endParaRPr lang="en-US" sz="2400" dirty="0" smtClean="0">
              <a:solidFill>
                <a:srgbClr val="000000"/>
              </a:solidFill>
              <a:cs typeface="Arial" charset="0"/>
            </a:endParaRPr>
          </a:p>
          <a:p>
            <a:pPr lvl="1">
              <a:buFont typeface="Arial" charset="0"/>
              <a:buChar char="•"/>
            </a:pPr>
            <a:r>
              <a:rPr lang="en-US" sz="2400" dirty="0" smtClean="0">
                <a:solidFill>
                  <a:srgbClr val="000000"/>
                </a:solidFill>
                <a:cs typeface="Arial" charset="0"/>
              </a:rPr>
              <a:t>Feeding type</a:t>
            </a:r>
          </a:p>
          <a:p>
            <a:pPr>
              <a:buFont typeface="Arial" charset="0"/>
              <a:buChar char="•"/>
            </a:pPr>
            <a:r>
              <a:rPr lang="en-US" sz="2400" dirty="0" smtClean="0">
                <a:solidFill>
                  <a:srgbClr val="000000"/>
                </a:solidFill>
                <a:cs typeface="Arial" charset="0"/>
              </a:rPr>
              <a:t>Age of fossils</a:t>
            </a:r>
          </a:p>
          <a:p>
            <a:pPr lvl="1">
              <a:buFont typeface="Arial" charset="0"/>
              <a:buChar char="•"/>
            </a:pPr>
            <a:r>
              <a:rPr lang="en-US" sz="2400" dirty="0" smtClean="0">
                <a:solidFill>
                  <a:srgbClr val="000000"/>
                </a:solidFill>
                <a:cs typeface="Arial" charset="0"/>
              </a:rPr>
              <a:t>Oldest</a:t>
            </a:r>
          </a:p>
          <a:p>
            <a:pPr lvl="1">
              <a:buFont typeface="Arial" charset="0"/>
              <a:buChar char="•"/>
            </a:pPr>
            <a:r>
              <a:rPr lang="en-US" sz="2400" dirty="0" smtClean="0">
                <a:solidFill>
                  <a:srgbClr val="000000"/>
                </a:solidFill>
                <a:cs typeface="Arial" charset="0"/>
              </a:rPr>
              <a:t>Youngest</a:t>
            </a:r>
          </a:p>
        </p:txBody>
      </p:sp>
      <p:sp>
        <p:nvSpPr>
          <p:cNvPr id="8" name="Rectangle 7"/>
          <p:cNvSpPr/>
          <p:nvPr/>
        </p:nvSpPr>
        <p:spPr>
          <a:xfrm>
            <a:off x="0" y="6440488"/>
            <a:ext cx="9144000" cy="253916"/>
          </a:xfrm>
          <a:prstGeom prst="rect">
            <a:avLst/>
          </a:prstGeom>
        </p:spPr>
        <p:txBody>
          <a:bodyPr>
            <a:spAutoFit/>
          </a:bodyPr>
          <a:lstStyle/>
          <a:p>
            <a:pPr algn="ctr" fontAlgn="auto">
              <a:spcBef>
                <a:spcPts val="0"/>
              </a:spcBef>
              <a:spcAft>
                <a:spcPts val="0"/>
              </a:spcAft>
              <a:defRPr/>
            </a:pPr>
            <a:r>
              <a:rPr lang="en-US" sz="1050" dirty="0">
                <a:latin typeface="Arial"/>
                <a:cs typeface="Arial"/>
              </a:rPr>
              <a:t>Data from: </a:t>
            </a:r>
            <a:r>
              <a:rPr lang="en-US" sz="1050" dirty="0"/>
              <a:t>Krug, A. Z., Jablonski, D. (2012). Long-term origination rates are reset only at mass extinctions. </a:t>
            </a:r>
            <a:r>
              <a:rPr lang="en-US" sz="1050" i="1" dirty="0"/>
              <a:t>Geology.</a:t>
            </a:r>
            <a:r>
              <a:rPr lang="en-US" sz="1050" dirty="0"/>
              <a:t> 40:731-734.</a:t>
            </a:r>
            <a:endParaRPr lang="en-US" sz="105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 y="403085"/>
            <a:ext cx="8642350" cy="58294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950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txBox="1">
            <a:spLocks/>
          </p:cNvSpPr>
          <p:nvPr/>
        </p:nvSpPr>
        <p:spPr bwMode="auto">
          <a:xfrm>
            <a:off x="685800" y="2130425"/>
            <a:ext cx="7772400" cy="1470025"/>
          </a:xfrm>
          <a:prstGeom prst="rect">
            <a:avLst/>
          </a:prstGeom>
          <a:noFill/>
          <a:ln w="9525">
            <a:noFill/>
            <a:miter lim="800000"/>
            <a:headEnd/>
            <a:tailEnd/>
          </a:ln>
        </p:spPr>
        <p:txBody>
          <a:bodyPr anchor="ctr"/>
          <a:lstStyle/>
          <a:p>
            <a:pPr algn="ctr"/>
            <a:r>
              <a:rPr lang="en-US" sz="4800">
                <a:latin typeface="Calibri" pitchFamily="34" charset="0"/>
              </a:rPr>
              <a:t>Slides for wrap-up discussion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type</a:t>
            </a:r>
            <a:endParaRPr lang="en-US" dirty="0"/>
          </a:p>
        </p:txBody>
      </p:sp>
      <p:pic>
        <p:nvPicPr>
          <p:cNvPr id="5" name="Picture 4"/>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39974" y="1238567"/>
            <a:ext cx="4416425" cy="4692333"/>
          </a:xfrm>
          <a:prstGeom prst="rect">
            <a:avLst/>
          </a:prstGeom>
          <a:noFill/>
          <a:ln>
            <a:noFill/>
          </a:ln>
        </p:spPr>
      </p:pic>
      <p:sp>
        <p:nvSpPr>
          <p:cNvPr id="3" name="TextBox 2"/>
          <p:cNvSpPr txBox="1"/>
          <p:nvPr/>
        </p:nvSpPr>
        <p:spPr>
          <a:xfrm>
            <a:off x="2771774"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6" name="TextBox 5"/>
          <p:cNvSpPr txBox="1"/>
          <p:nvPr/>
        </p:nvSpPr>
        <p:spPr>
          <a:xfrm>
            <a:off x="4829173"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7" name="TextBox 6"/>
          <p:cNvSpPr txBox="1"/>
          <p:nvPr/>
        </p:nvSpPr>
        <p:spPr>
          <a:xfrm>
            <a:off x="2771774"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8" name="TextBox 7"/>
          <p:cNvSpPr txBox="1"/>
          <p:nvPr/>
        </p:nvSpPr>
        <p:spPr>
          <a:xfrm>
            <a:off x="4829173"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4" name="TextBox 3"/>
          <p:cNvSpPr txBox="1"/>
          <p:nvPr/>
        </p:nvSpPr>
        <p:spPr>
          <a:xfrm rot="16200000">
            <a:off x="2073253" y="2273319"/>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9" name="TextBox 8"/>
          <p:cNvSpPr txBox="1"/>
          <p:nvPr/>
        </p:nvSpPr>
        <p:spPr>
          <a:xfrm rot="16200000">
            <a:off x="2073253" y="4521218"/>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10" name="TextBox 9"/>
          <p:cNvSpPr txBox="1"/>
          <p:nvPr/>
        </p:nvSpPr>
        <p:spPr>
          <a:xfrm>
            <a:off x="4548186" y="2247900"/>
            <a:ext cx="150814"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522786" y="4598408"/>
            <a:ext cx="15081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2427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31005" y="1198184"/>
            <a:ext cx="4685189" cy="4897816"/>
          </a:xfrm>
          <a:prstGeom prst="rect">
            <a:avLst/>
          </a:prstGeom>
          <a:noFill/>
          <a:ln>
            <a:noFill/>
          </a:ln>
        </p:spPr>
      </p:pic>
      <p:sp>
        <p:nvSpPr>
          <p:cNvPr id="2" name="Title 1"/>
          <p:cNvSpPr>
            <a:spLocks noGrp="1"/>
          </p:cNvSpPr>
          <p:nvPr>
            <p:ph type="title"/>
          </p:nvPr>
        </p:nvSpPr>
        <p:spPr/>
        <p:txBody>
          <a:bodyPr/>
          <a:lstStyle/>
          <a:p>
            <a:r>
              <a:rPr lang="en-US" dirty="0" smtClean="0"/>
              <a:t>Feeding type without </a:t>
            </a:r>
            <a:r>
              <a:rPr lang="en-US" dirty="0" err="1" smtClean="0"/>
              <a:t>rudists</a:t>
            </a:r>
            <a:endParaRPr lang="en-US" dirty="0"/>
          </a:p>
        </p:txBody>
      </p:sp>
      <p:sp>
        <p:nvSpPr>
          <p:cNvPr id="3" name="TextBox 2"/>
          <p:cNvSpPr txBox="1"/>
          <p:nvPr/>
        </p:nvSpPr>
        <p:spPr>
          <a:xfrm>
            <a:off x="2771774"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6" name="TextBox 5"/>
          <p:cNvSpPr txBox="1"/>
          <p:nvPr/>
        </p:nvSpPr>
        <p:spPr>
          <a:xfrm>
            <a:off x="4829173"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7" name="TextBox 6"/>
          <p:cNvSpPr txBox="1"/>
          <p:nvPr/>
        </p:nvSpPr>
        <p:spPr>
          <a:xfrm>
            <a:off x="2771774"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8" name="TextBox 7"/>
          <p:cNvSpPr txBox="1"/>
          <p:nvPr/>
        </p:nvSpPr>
        <p:spPr>
          <a:xfrm>
            <a:off x="4829173"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4" name="TextBox 3"/>
          <p:cNvSpPr txBox="1"/>
          <p:nvPr/>
        </p:nvSpPr>
        <p:spPr>
          <a:xfrm rot="16200000">
            <a:off x="2073253" y="2273319"/>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9" name="TextBox 8"/>
          <p:cNvSpPr txBox="1"/>
          <p:nvPr/>
        </p:nvSpPr>
        <p:spPr>
          <a:xfrm rot="16200000">
            <a:off x="2073253" y="4521218"/>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10" name="TextBox 9"/>
          <p:cNvSpPr txBox="1"/>
          <p:nvPr/>
        </p:nvSpPr>
        <p:spPr>
          <a:xfrm>
            <a:off x="4548186" y="2247900"/>
            <a:ext cx="150814"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522786" y="4598408"/>
            <a:ext cx="15081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717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range</a:t>
            </a:r>
            <a:endParaRPr lang="en-US" dirty="0"/>
          </a:p>
        </p:txBody>
      </p:sp>
      <p:pic>
        <p:nvPicPr>
          <p:cNvPr id="6" name="Picture 5"/>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6494" y="2224881"/>
            <a:ext cx="2444750" cy="2373154"/>
          </a:xfrm>
          <a:prstGeom prst="rect">
            <a:avLst/>
          </a:prstGeom>
          <a:noFill/>
          <a:ln>
            <a:noFill/>
          </a:ln>
        </p:spPr>
      </p:pic>
      <p:graphicFrame>
        <p:nvGraphicFramePr>
          <p:cNvPr id="7" name="Chart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42442913"/>
              </p:ext>
            </p:extLst>
          </p:nvPr>
        </p:nvGraphicFramePr>
        <p:xfrm>
          <a:off x="3627437" y="1958181"/>
          <a:ext cx="5059363" cy="29416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43024" y="437367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10" name="TextBox 9"/>
          <p:cNvSpPr txBox="1"/>
          <p:nvPr/>
        </p:nvSpPr>
        <p:spPr>
          <a:xfrm rot="16200000">
            <a:off x="177351" y="3144796"/>
            <a:ext cx="1346155" cy="253916"/>
          </a:xfrm>
          <a:prstGeom prst="rect">
            <a:avLst/>
          </a:prstGeom>
          <a:solidFill>
            <a:schemeClr val="bg1"/>
          </a:solidFill>
        </p:spPr>
        <p:txBody>
          <a:bodyPr wrap="square" rtlCol="0">
            <a:spAutoFit/>
          </a:bodyPr>
          <a:lstStyle/>
          <a:p>
            <a:r>
              <a:rPr lang="en-US" sz="1050" dirty="0" smtClean="0"/>
              <a:t>Geographic range</a:t>
            </a:r>
            <a:endParaRPr lang="en-US" sz="1050" dirty="0"/>
          </a:p>
        </p:txBody>
      </p:sp>
      <p:sp>
        <p:nvSpPr>
          <p:cNvPr id="3" name="TextBox 2"/>
          <p:cNvSpPr txBox="1"/>
          <p:nvPr/>
        </p:nvSpPr>
        <p:spPr>
          <a:xfrm>
            <a:off x="5448299" y="4612005"/>
            <a:ext cx="2000869" cy="253916"/>
          </a:xfrm>
          <a:prstGeom prst="rect">
            <a:avLst/>
          </a:prstGeom>
          <a:solidFill>
            <a:schemeClr val="bg1"/>
          </a:solidFill>
        </p:spPr>
        <p:txBody>
          <a:bodyPr wrap="none" rtlCol="0">
            <a:spAutoFit/>
          </a:bodyPr>
          <a:lstStyle/>
          <a:p>
            <a:r>
              <a:rPr lang="en-US" sz="1050" dirty="0" smtClean="0"/>
              <a:t>Number of provinces occupied</a:t>
            </a:r>
            <a:endParaRPr lang="en-US" sz="1050" dirty="0"/>
          </a:p>
        </p:txBody>
      </p:sp>
      <p:sp>
        <p:nvSpPr>
          <p:cNvPr id="4" name="TextBox 3"/>
          <p:cNvSpPr txBox="1"/>
          <p:nvPr/>
        </p:nvSpPr>
        <p:spPr>
          <a:xfrm rot="16200000">
            <a:off x="2708232" y="2923423"/>
            <a:ext cx="2184400" cy="253916"/>
          </a:xfrm>
          <a:prstGeom prst="rect">
            <a:avLst/>
          </a:prstGeom>
          <a:solidFill>
            <a:schemeClr val="bg1"/>
          </a:solidFill>
        </p:spPr>
        <p:txBody>
          <a:bodyPr wrap="square" rtlCol="0">
            <a:spAutoFit/>
          </a:bodyPr>
          <a:lstStyle/>
          <a:p>
            <a:r>
              <a:rPr lang="en-US" sz="1050" dirty="0" smtClean="0"/>
              <a:t>Percent of genera surviving </a:t>
            </a:r>
            <a:endParaRPr lang="en-US" sz="105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15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457200" y="633413"/>
            <a:ext cx="8229600" cy="784225"/>
          </a:xfrm>
        </p:spPr>
        <p:txBody>
          <a:bodyPr/>
          <a:lstStyle/>
          <a:p>
            <a:pPr eaLnBrk="1" hangingPunct="1"/>
            <a:r>
              <a:rPr lang="en-US" smtClean="0"/>
              <a:t>Background vs. Mass Extinction</a:t>
            </a:r>
          </a:p>
        </p:txBody>
      </p:sp>
      <p:sp>
        <p:nvSpPr>
          <p:cNvPr id="15362" name="Rectangle 3"/>
          <p:cNvSpPr>
            <a:spLocks noGrp="1"/>
          </p:cNvSpPr>
          <p:nvPr>
            <p:ph type="body" idx="1"/>
          </p:nvPr>
        </p:nvSpPr>
        <p:spPr>
          <a:xfrm>
            <a:off x="457200" y="1976438"/>
            <a:ext cx="2870200" cy="3725862"/>
          </a:xfrm>
        </p:spPr>
        <p:txBody>
          <a:bodyPr/>
          <a:lstStyle/>
          <a:p>
            <a:pPr marL="0" indent="0" eaLnBrk="1" hangingPunct="1">
              <a:lnSpc>
                <a:spcPct val="90000"/>
              </a:lnSpc>
              <a:buFont typeface="Arial" charset="0"/>
              <a:buNone/>
            </a:pPr>
            <a:r>
              <a:rPr lang="en-US" sz="2800" b="1" smtClean="0"/>
              <a:t>Background extinction</a:t>
            </a:r>
            <a:r>
              <a:rPr lang="en-US" sz="2800" smtClean="0"/>
              <a:t> = species gradually and continuously go extinct,  creating a turnover of species through time.</a:t>
            </a:r>
          </a:p>
        </p:txBody>
      </p:sp>
      <p:sp>
        <p:nvSpPr>
          <p:cNvPr id="15363" name="Text Box 4"/>
          <p:cNvSpPr txBox="1">
            <a:spLocks noChangeArrowheads="1"/>
          </p:cNvSpPr>
          <p:nvPr/>
        </p:nvSpPr>
        <p:spPr bwMode="auto">
          <a:xfrm>
            <a:off x="0" y="0"/>
            <a:ext cx="5118100" cy="366713"/>
          </a:xfrm>
          <a:prstGeom prst="rect">
            <a:avLst/>
          </a:prstGeom>
          <a:noFill/>
          <a:ln w="9525">
            <a:noFill/>
            <a:miter lim="800000"/>
            <a:headEnd/>
            <a:tailEnd/>
          </a:ln>
        </p:spPr>
        <p:txBody>
          <a:bodyPr>
            <a:spAutoFit/>
          </a:bodyPr>
          <a:lstStyle/>
          <a:p>
            <a:pPr defTabSz="914400">
              <a:spcBef>
                <a:spcPct val="50000"/>
              </a:spcBef>
            </a:pPr>
            <a:r>
              <a:rPr lang="en-US" b="1"/>
              <a:t>Background extinction and mass extinction</a:t>
            </a:r>
          </a:p>
        </p:txBody>
      </p:sp>
      <p:grpSp>
        <p:nvGrpSpPr>
          <p:cNvPr id="15364" name="Group 55"/>
          <p:cNvGrpSpPr>
            <a:grpSpLocks/>
          </p:cNvGrpSpPr>
          <p:nvPr/>
        </p:nvGrpSpPr>
        <p:grpSpPr bwMode="auto">
          <a:xfrm>
            <a:off x="3309938" y="1722438"/>
            <a:ext cx="5541962" cy="4456112"/>
            <a:chOff x="3310712" y="1721649"/>
            <a:chExt cx="5541188" cy="4456948"/>
          </a:xfrm>
        </p:grpSpPr>
        <p:sp>
          <p:nvSpPr>
            <p:cNvPr id="28" name="Freeform 27"/>
            <p:cNvSpPr/>
            <p:nvPr/>
          </p:nvSpPr>
          <p:spPr>
            <a:xfrm>
              <a:off x="4102763" y="3831832"/>
              <a:ext cx="4749137" cy="1498881"/>
            </a:xfrm>
            <a:custGeom>
              <a:avLst/>
              <a:gdLst>
                <a:gd name="connsiteX0" fmla="*/ 12700 w 4749800"/>
                <a:gd name="connsiteY0" fmla="*/ 0 h 1498600"/>
                <a:gd name="connsiteX1" fmla="*/ 0 w 4749800"/>
                <a:gd name="connsiteY1" fmla="*/ 1498600 h 1498600"/>
                <a:gd name="connsiteX2" fmla="*/ 4749800 w 4749800"/>
                <a:gd name="connsiteY2" fmla="*/ 1485900 h 1498600"/>
                <a:gd name="connsiteX3" fmla="*/ 4724400 w 4749800"/>
                <a:gd name="connsiteY3" fmla="*/ 749300 h 1498600"/>
                <a:gd name="connsiteX4" fmla="*/ 12700 w 4749800"/>
                <a:gd name="connsiteY4" fmla="*/ 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800" h="1498600">
                  <a:moveTo>
                    <a:pt x="12700" y="0"/>
                  </a:moveTo>
                  <a:lnTo>
                    <a:pt x="0" y="1498600"/>
                  </a:lnTo>
                  <a:lnTo>
                    <a:pt x="4749800" y="1485900"/>
                  </a:lnTo>
                  <a:lnTo>
                    <a:pt x="4724400" y="749300"/>
                  </a:lnTo>
                  <a:lnTo>
                    <a:pt x="12700" y="0"/>
                  </a:lnTo>
                  <a:close/>
                </a:path>
              </a:pathLst>
            </a:cu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4" name="Straight Connector 33"/>
            <p:cNvCxnSpPr/>
            <p:nvPr/>
          </p:nvCxnSpPr>
          <p:spPr>
            <a:xfrm>
              <a:off x="4078955" y="2072552"/>
              <a:ext cx="0" cy="326927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078955" y="5341828"/>
              <a:ext cx="476183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4172604" y="2261500"/>
              <a:ext cx="4461840" cy="2943777"/>
            </a:xfrm>
            <a:custGeom>
              <a:avLst/>
              <a:gdLst>
                <a:gd name="connsiteX0" fmla="*/ 0 w 4462057"/>
                <a:gd name="connsiteY0" fmla="*/ 2651388 h 2943127"/>
                <a:gd name="connsiteX1" fmla="*/ 77228 w 4462057"/>
                <a:gd name="connsiteY1" fmla="*/ 2059331 h 2943127"/>
                <a:gd name="connsiteX2" fmla="*/ 214522 w 4462057"/>
                <a:gd name="connsiteY2" fmla="*/ 2248103 h 2943127"/>
                <a:gd name="connsiteX3" fmla="*/ 240264 w 4462057"/>
                <a:gd name="connsiteY3" fmla="*/ 2557002 h 2943127"/>
                <a:gd name="connsiteX4" fmla="*/ 317492 w 4462057"/>
                <a:gd name="connsiteY4" fmla="*/ 2634227 h 2943127"/>
                <a:gd name="connsiteX5" fmla="*/ 386139 w 4462057"/>
                <a:gd name="connsiteY5" fmla="*/ 2462616 h 2943127"/>
                <a:gd name="connsiteX6" fmla="*/ 446206 w 4462057"/>
                <a:gd name="connsiteY6" fmla="*/ 2531261 h 2943127"/>
                <a:gd name="connsiteX7" fmla="*/ 489110 w 4462057"/>
                <a:gd name="connsiteY7" fmla="*/ 2170878 h 2943127"/>
                <a:gd name="connsiteX8" fmla="*/ 540595 w 4462057"/>
                <a:gd name="connsiteY8" fmla="*/ 2488358 h 2943127"/>
                <a:gd name="connsiteX9" fmla="*/ 609242 w 4462057"/>
                <a:gd name="connsiteY9" fmla="*/ 2651388 h 2943127"/>
                <a:gd name="connsiteX10" fmla="*/ 695051 w 4462057"/>
                <a:gd name="connsiteY10" fmla="*/ 2196620 h 2943127"/>
                <a:gd name="connsiteX11" fmla="*/ 789441 w 4462057"/>
                <a:gd name="connsiteY11" fmla="*/ 2042170 h 2943127"/>
                <a:gd name="connsiteX12" fmla="*/ 866669 w 4462057"/>
                <a:gd name="connsiteY12" fmla="*/ 2642808 h 2943127"/>
                <a:gd name="connsiteX13" fmla="*/ 935316 w 4462057"/>
                <a:gd name="connsiteY13" fmla="*/ 0 h 2943127"/>
                <a:gd name="connsiteX14" fmla="*/ 1038286 w 4462057"/>
                <a:gd name="connsiteY14" fmla="*/ 2608486 h 2943127"/>
                <a:gd name="connsiteX15" fmla="*/ 1166999 w 4462057"/>
                <a:gd name="connsiteY15" fmla="*/ 2145136 h 2943127"/>
                <a:gd name="connsiteX16" fmla="*/ 1252808 w 4462057"/>
                <a:gd name="connsiteY16" fmla="*/ 2625647 h 2943127"/>
                <a:gd name="connsiteX17" fmla="*/ 1450169 w 4462057"/>
                <a:gd name="connsiteY17" fmla="*/ 1656045 h 2943127"/>
                <a:gd name="connsiteX18" fmla="*/ 1553139 w 4462057"/>
                <a:gd name="connsiteY18" fmla="*/ 1544498 h 2943127"/>
                <a:gd name="connsiteX19" fmla="*/ 1604624 w 4462057"/>
                <a:gd name="connsiteY19" fmla="*/ 1724690 h 2943127"/>
                <a:gd name="connsiteX20" fmla="*/ 1681852 w 4462057"/>
                <a:gd name="connsiteY20" fmla="*/ 2625647 h 2943127"/>
                <a:gd name="connsiteX21" fmla="*/ 1870632 w 4462057"/>
                <a:gd name="connsiteY21" fmla="*/ 2359650 h 2943127"/>
                <a:gd name="connsiteX22" fmla="*/ 1947860 w 4462057"/>
                <a:gd name="connsiteY22" fmla="*/ 2891644 h 2943127"/>
                <a:gd name="connsiteX23" fmla="*/ 2162382 w 4462057"/>
                <a:gd name="connsiteY23" fmla="*/ 2634227 h 2943127"/>
                <a:gd name="connsiteX24" fmla="*/ 2231029 w 4462057"/>
                <a:gd name="connsiteY24" fmla="*/ 2754355 h 2943127"/>
                <a:gd name="connsiteX25" fmla="*/ 2316837 w 4462057"/>
                <a:gd name="connsiteY25" fmla="*/ 2539841 h 2943127"/>
                <a:gd name="connsiteX26" fmla="*/ 2351161 w 4462057"/>
                <a:gd name="connsiteY26" fmla="*/ 2728613 h 2943127"/>
                <a:gd name="connsiteX27" fmla="*/ 2539940 w 4462057"/>
                <a:gd name="connsiteY27" fmla="*/ 780830 h 2943127"/>
                <a:gd name="connsiteX28" fmla="*/ 2617168 w 4462057"/>
                <a:gd name="connsiteY28" fmla="*/ 566316 h 2943127"/>
                <a:gd name="connsiteX29" fmla="*/ 2685815 w 4462057"/>
                <a:gd name="connsiteY29" fmla="*/ 2402553 h 2943127"/>
                <a:gd name="connsiteX30" fmla="*/ 2788786 w 4462057"/>
                <a:gd name="connsiteY30" fmla="*/ 2059331 h 2943127"/>
                <a:gd name="connsiteX31" fmla="*/ 2823109 w 4462057"/>
                <a:gd name="connsiteY31" fmla="*/ 1364307 h 2943127"/>
                <a:gd name="connsiteX32" fmla="*/ 2934661 w 4462057"/>
                <a:gd name="connsiteY32" fmla="*/ 2883063 h 2943127"/>
                <a:gd name="connsiteX33" fmla="*/ 3020470 w 4462057"/>
                <a:gd name="connsiteY33" fmla="*/ 2505519 h 2943127"/>
                <a:gd name="connsiteX34" fmla="*/ 3046212 w 4462057"/>
                <a:gd name="connsiteY34" fmla="*/ 2883063 h 2943127"/>
                <a:gd name="connsiteX35" fmla="*/ 3089117 w 4462057"/>
                <a:gd name="connsiteY35" fmla="*/ 2737194 h 2943127"/>
                <a:gd name="connsiteX36" fmla="*/ 3174925 w 4462057"/>
                <a:gd name="connsiteY36" fmla="*/ 2943127 h 2943127"/>
                <a:gd name="connsiteX37" fmla="*/ 3252153 w 4462057"/>
                <a:gd name="connsiteY37" fmla="*/ 2831580 h 2943127"/>
                <a:gd name="connsiteX38" fmla="*/ 3303639 w 4462057"/>
                <a:gd name="connsiteY38" fmla="*/ 2591325 h 2943127"/>
                <a:gd name="connsiteX39" fmla="*/ 3337962 w 4462057"/>
                <a:gd name="connsiteY39" fmla="*/ 2076492 h 2943127"/>
                <a:gd name="connsiteX40" fmla="*/ 3372286 w 4462057"/>
                <a:gd name="connsiteY40" fmla="*/ 2831580 h 2943127"/>
                <a:gd name="connsiteX41" fmla="*/ 3372286 w 4462057"/>
                <a:gd name="connsiteY41" fmla="*/ 2831580 h 2943127"/>
                <a:gd name="connsiteX42" fmla="*/ 3372286 w 4462057"/>
                <a:gd name="connsiteY42" fmla="*/ 2831580 h 2943127"/>
                <a:gd name="connsiteX43" fmla="*/ 3372286 w 4462057"/>
                <a:gd name="connsiteY43" fmla="*/ 2831580 h 2943127"/>
                <a:gd name="connsiteX44" fmla="*/ 3372286 w 4462057"/>
                <a:gd name="connsiteY44" fmla="*/ 2831580 h 2943127"/>
                <a:gd name="connsiteX45" fmla="*/ 3372286 w 4462057"/>
                <a:gd name="connsiteY45" fmla="*/ 2831580 h 2943127"/>
                <a:gd name="connsiteX46" fmla="*/ 3475256 w 4462057"/>
                <a:gd name="connsiteY46" fmla="*/ 2642808 h 2943127"/>
                <a:gd name="connsiteX47" fmla="*/ 3518161 w 4462057"/>
                <a:gd name="connsiteY47" fmla="*/ 2762935 h 2943127"/>
                <a:gd name="connsiteX48" fmla="*/ 3629712 w 4462057"/>
                <a:gd name="connsiteY48" fmla="*/ 2702872 h 2943127"/>
                <a:gd name="connsiteX49" fmla="*/ 3681197 w 4462057"/>
                <a:gd name="connsiteY49" fmla="*/ 2213781 h 2943127"/>
                <a:gd name="connsiteX50" fmla="*/ 3741263 w 4462057"/>
                <a:gd name="connsiteY50" fmla="*/ 2574164 h 2943127"/>
                <a:gd name="connsiteX51" fmla="*/ 3809910 w 4462057"/>
                <a:gd name="connsiteY51" fmla="*/ 2531261 h 2943127"/>
                <a:gd name="connsiteX52" fmla="*/ 3809910 w 4462057"/>
                <a:gd name="connsiteY52" fmla="*/ 2385392 h 2943127"/>
                <a:gd name="connsiteX53" fmla="*/ 3887138 w 4462057"/>
                <a:gd name="connsiteY53" fmla="*/ 2419714 h 2943127"/>
                <a:gd name="connsiteX54" fmla="*/ 3887138 w 4462057"/>
                <a:gd name="connsiteY54" fmla="*/ 446189 h 2943127"/>
                <a:gd name="connsiteX55" fmla="*/ 3947205 w 4462057"/>
                <a:gd name="connsiteY55" fmla="*/ 2814419 h 2943127"/>
                <a:gd name="connsiteX56" fmla="*/ 4007271 w 4462057"/>
                <a:gd name="connsiteY56" fmla="*/ 2857321 h 2943127"/>
                <a:gd name="connsiteX57" fmla="*/ 4093079 w 4462057"/>
                <a:gd name="connsiteY57" fmla="*/ 2659969 h 2943127"/>
                <a:gd name="connsiteX58" fmla="*/ 4230374 w 4462057"/>
                <a:gd name="connsiteY58" fmla="*/ 2900224 h 2943127"/>
                <a:gd name="connsiteX59" fmla="*/ 4324763 w 4462057"/>
                <a:gd name="connsiteY59" fmla="*/ 2788677 h 2943127"/>
                <a:gd name="connsiteX60" fmla="*/ 4462057 w 4462057"/>
                <a:gd name="connsiteY60" fmla="*/ 2728613 h 2943127"/>
                <a:gd name="connsiteX61" fmla="*/ 4462057 w 4462057"/>
                <a:gd name="connsiteY61" fmla="*/ 2728613 h 29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462057" h="2943127">
                  <a:moveTo>
                    <a:pt x="0" y="2651388"/>
                  </a:moveTo>
                  <a:lnTo>
                    <a:pt x="77228" y="2059331"/>
                  </a:lnTo>
                  <a:lnTo>
                    <a:pt x="214522" y="2248103"/>
                  </a:lnTo>
                  <a:lnTo>
                    <a:pt x="240264" y="2557002"/>
                  </a:lnTo>
                  <a:lnTo>
                    <a:pt x="317492" y="2634227"/>
                  </a:lnTo>
                  <a:lnTo>
                    <a:pt x="386139" y="2462616"/>
                  </a:lnTo>
                  <a:lnTo>
                    <a:pt x="446206" y="2531261"/>
                  </a:lnTo>
                  <a:lnTo>
                    <a:pt x="489110" y="2170878"/>
                  </a:lnTo>
                  <a:lnTo>
                    <a:pt x="540595" y="2488358"/>
                  </a:lnTo>
                  <a:lnTo>
                    <a:pt x="609242" y="2651388"/>
                  </a:lnTo>
                  <a:lnTo>
                    <a:pt x="695051" y="2196620"/>
                  </a:lnTo>
                  <a:lnTo>
                    <a:pt x="789441" y="2042170"/>
                  </a:lnTo>
                  <a:lnTo>
                    <a:pt x="866669" y="2642808"/>
                  </a:lnTo>
                  <a:lnTo>
                    <a:pt x="935316" y="0"/>
                  </a:lnTo>
                  <a:lnTo>
                    <a:pt x="1038286" y="2608486"/>
                  </a:lnTo>
                  <a:lnTo>
                    <a:pt x="1166999" y="2145136"/>
                  </a:lnTo>
                  <a:lnTo>
                    <a:pt x="1252808" y="2625647"/>
                  </a:lnTo>
                  <a:lnTo>
                    <a:pt x="1450169" y="1656045"/>
                  </a:lnTo>
                  <a:lnTo>
                    <a:pt x="1553139" y="1544498"/>
                  </a:lnTo>
                  <a:lnTo>
                    <a:pt x="1604624" y="1724690"/>
                  </a:lnTo>
                  <a:lnTo>
                    <a:pt x="1681852" y="2625647"/>
                  </a:lnTo>
                  <a:lnTo>
                    <a:pt x="1870632" y="2359650"/>
                  </a:lnTo>
                  <a:lnTo>
                    <a:pt x="1947860" y="2891644"/>
                  </a:lnTo>
                  <a:lnTo>
                    <a:pt x="2162382" y="2634227"/>
                  </a:lnTo>
                  <a:lnTo>
                    <a:pt x="2231029" y="2754355"/>
                  </a:lnTo>
                  <a:lnTo>
                    <a:pt x="2316837" y="2539841"/>
                  </a:lnTo>
                  <a:lnTo>
                    <a:pt x="2351161" y="2728613"/>
                  </a:lnTo>
                  <a:lnTo>
                    <a:pt x="2539940" y="780830"/>
                  </a:lnTo>
                  <a:lnTo>
                    <a:pt x="2617168" y="566316"/>
                  </a:lnTo>
                  <a:lnTo>
                    <a:pt x="2685815" y="2402553"/>
                  </a:lnTo>
                  <a:lnTo>
                    <a:pt x="2788786" y="2059331"/>
                  </a:lnTo>
                  <a:lnTo>
                    <a:pt x="2823109" y="1364307"/>
                  </a:lnTo>
                  <a:lnTo>
                    <a:pt x="2934661" y="2883063"/>
                  </a:lnTo>
                  <a:lnTo>
                    <a:pt x="3020470" y="2505519"/>
                  </a:lnTo>
                  <a:lnTo>
                    <a:pt x="3046212" y="2883063"/>
                  </a:lnTo>
                  <a:lnTo>
                    <a:pt x="3089117" y="2737194"/>
                  </a:lnTo>
                  <a:lnTo>
                    <a:pt x="3174925" y="2943127"/>
                  </a:lnTo>
                  <a:lnTo>
                    <a:pt x="3252153" y="2831580"/>
                  </a:lnTo>
                  <a:lnTo>
                    <a:pt x="3303639" y="2591325"/>
                  </a:lnTo>
                  <a:lnTo>
                    <a:pt x="3337962" y="2076492"/>
                  </a:lnTo>
                  <a:lnTo>
                    <a:pt x="3372286" y="2831580"/>
                  </a:lnTo>
                  <a:lnTo>
                    <a:pt x="3372286" y="2831580"/>
                  </a:lnTo>
                  <a:lnTo>
                    <a:pt x="3372286" y="2831580"/>
                  </a:lnTo>
                  <a:lnTo>
                    <a:pt x="3372286" y="2831580"/>
                  </a:lnTo>
                  <a:lnTo>
                    <a:pt x="3372286" y="2831580"/>
                  </a:lnTo>
                  <a:lnTo>
                    <a:pt x="3372286" y="2831580"/>
                  </a:lnTo>
                  <a:lnTo>
                    <a:pt x="3475256" y="2642808"/>
                  </a:lnTo>
                  <a:lnTo>
                    <a:pt x="3518161" y="2762935"/>
                  </a:lnTo>
                  <a:lnTo>
                    <a:pt x="3629712" y="2702872"/>
                  </a:lnTo>
                  <a:lnTo>
                    <a:pt x="3681197" y="2213781"/>
                  </a:lnTo>
                  <a:lnTo>
                    <a:pt x="3741263" y="2574164"/>
                  </a:lnTo>
                  <a:lnTo>
                    <a:pt x="3809910" y="2531261"/>
                  </a:lnTo>
                  <a:lnTo>
                    <a:pt x="3809910" y="2385392"/>
                  </a:lnTo>
                  <a:lnTo>
                    <a:pt x="3887138" y="2419714"/>
                  </a:lnTo>
                  <a:lnTo>
                    <a:pt x="3887138" y="446189"/>
                  </a:lnTo>
                  <a:lnTo>
                    <a:pt x="3947205" y="2814419"/>
                  </a:lnTo>
                  <a:lnTo>
                    <a:pt x="4007271" y="2857321"/>
                  </a:lnTo>
                  <a:lnTo>
                    <a:pt x="4093079" y="2659969"/>
                  </a:lnTo>
                  <a:lnTo>
                    <a:pt x="4230374" y="2900224"/>
                  </a:lnTo>
                  <a:lnTo>
                    <a:pt x="4324763" y="2788677"/>
                  </a:lnTo>
                  <a:lnTo>
                    <a:pt x="4462057" y="2728613"/>
                  </a:lnTo>
                  <a:lnTo>
                    <a:pt x="4462057" y="2728613"/>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5371" name="TextBox 36"/>
            <p:cNvSpPr txBox="1">
              <a:spLocks noChangeArrowheads="1"/>
            </p:cNvSpPr>
            <p:nvPr/>
          </p:nvSpPr>
          <p:spPr bwMode="auto">
            <a:xfrm>
              <a:off x="8527856" y="5393925"/>
              <a:ext cx="313044" cy="369332"/>
            </a:xfrm>
            <a:prstGeom prst="rect">
              <a:avLst/>
            </a:prstGeom>
            <a:noFill/>
            <a:ln w="9525">
              <a:noFill/>
              <a:miter lim="800000"/>
              <a:headEnd/>
              <a:tailEnd/>
            </a:ln>
          </p:spPr>
          <p:txBody>
            <a:bodyPr wrap="none">
              <a:spAutoFit/>
            </a:bodyPr>
            <a:lstStyle/>
            <a:p>
              <a:r>
                <a:rPr lang="en-US"/>
                <a:t>0</a:t>
              </a:r>
            </a:p>
          </p:txBody>
        </p:sp>
        <p:sp>
          <p:nvSpPr>
            <p:cNvPr id="15372" name="TextBox 37"/>
            <p:cNvSpPr txBox="1">
              <a:spLocks noChangeArrowheads="1"/>
            </p:cNvSpPr>
            <p:nvPr/>
          </p:nvSpPr>
          <p:spPr bwMode="auto">
            <a:xfrm>
              <a:off x="3896777" y="5393925"/>
              <a:ext cx="569800" cy="369332"/>
            </a:xfrm>
            <a:prstGeom prst="rect">
              <a:avLst/>
            </a:prstGeom>
            <a:noFill/>
            <a:ln w="9525">
              <a:noFill/>
              <a:miter lim="800000"/>
              <a:headEnd/>
              <a:tailEnd/>
            </a:ln>
          </p:spPr>
          <p:txBody>
            <a:bodyPr wrap="none">
              <a:spAutoFit/>
            </a:bodyPr>
            <a:lstStyle/>
            <a:p>
              <a:r>
                <a:rPr lang="en-US"/>
                <a:t>600</a:t>
              </a:r>
            </a:p>
          </p:txBody>
        </p:sp>
        <p:sp>
          <p:nvSpPr>
            <p:cNvPr id="15373" name="TextBox 38"/>
            <p:cNvSpPr txBox="1">
              <a:spLocks noChangeArrowheads="1"/>
            </p:cNvSpPr>
            <p:nvPr/>
          </p:nvSpPr>
          <p:spPr bwMode="auto">
            <a:xfrm>
              <a:off x="6975257" y="5393925"/>
              <a:ext cx="569800" cy="369332"/>
            </a:xfrm>
            <a:prstGeom prst="rect">
              <a:avLst/>
            </a:prstGeom>
            <a:noFill/>
            <a:ln w="9525">
              <a:noFill/>
              <a:miter lim="800000"/>
              <a:headEnd/>
              <a:tailEnd/>
            </a:ln>
          </p:spPr>
          <p:txBody>
            <a:bodyPr wrap="none">
              <a:spAutoFit/>
            </a:bodyPr>
            <a:lstStyle/>
            <a:p>
              <a:r>
                <a:rPr lang="en-US"/>
                <a:t>200</a:t>
              </a:r>
            </a:p>
          </p:txBody>
        </p:sp>
        <p:sp>
          <p:nvSpPr>
            <p:cNvPr id="15374" name="TextBox 39"/>
            <p:cNvSpPr txBox="1">
              <a:spLocks noChangeArrowheads="1"/>
            </p:cNvSpPr>
            <p:nvPr/>
          </p:nvSpPr>
          <p:spPr bwMode="auto">
            <a:xfrm>
              <a:off x="5362052" y="5409373"/>
              <a:ext cx="569800" cy="369332"/>
            </a:xfrm>
            <a:prstGeom prst="rect">
              <a:avLst/>
            </a:prstGeom>
            <a:noFill/>
            <a:ln w="9525">
              <a:noFill/>
              <a:miter lim="800000"/>
              <a:headEnd/>
              <a:tailEnd/>
            </a:ln>
          </p:spPr>
          <p:txBody>
            <a:bodyPr wrap="none">
              <a:spAutoFit/>
            </a:bodyPr>
            <a:lstStyle/>
            <a:p>
              <a:r>
                <a:rPr lang="en-US"/>
                <a:t>400</a:t>
              </a:r>
            </a:p>
          </p:txBody>
        </p:sp>
        <p:sp>
          <p:nvSpPr>
            <p:cNvPr id="15375" name="TextBox 40"/>
            <p:cNvSpPr txBox="1">
              <a:spLocks noChangeArrowheads="1"/>
            </p:cNvSpPr>
            <p:nvPr/>
          </p:nvSpPr>
          <p:spPr bwMode="auto">
            <a:xfrm>
              <a:off x="5159705" y="5809265"/>
              <a:ext cx="2314794" cy="369332"/>
            </a:xfrm>
            <a:prstGeom prst="rect">
              <a:avLst/>
            </a:prstGeom>
            <a:noFill/>
            <a:ln w="9525">
              <a:noFill/>
              <a:miter lim="800000"/>
              <a:headEnd/>
              <a:tailEnd/>
            </a:ln>
          </p:spPr>
          <p:txBody>
            <a:bodyPr wrap="none">
              <a:spAutoFit/>
            </a:bodyPr>
            <a:lstStyle/>
            <a:p>
              <a:r>
                <a:rPr lang="en-US"/>
                <a:t>Millions of Years Ago</a:t>
              </a:r>
            </a:p>
          </p:txBody>
        </p:sp>
        <p:sp>
          <p:nvSpPr>
            <p:cNvPr id="15376" name="TextBox 41"/>
            <p:cNvSpPr txBox="1">
              <a:spLocks noChangeArrowheads="1"/>
            </p:cNvSpPr>
            <p:nvPr/>
          </p:nvSpPr>
          <p:spPr bwMode="auto">
            <a:xfrm rot="-5400000">
              <a:off x="2226769" y="3316636"/>
              <a:ext cx="2814217" cy="646331"/>
            </a:xfrm>
            <a:prstGeom prst="rect">
              <a:avLst/>
            </a:prstGeom>
            <a:noFill/>
            <a:ln w="9525">
              <a:noFill/>
              <a:miter lim="800000"/>
              <a:headEnd/>
              <a:tailEnd/>
            </a:ln>
          </p:spPr>
          <p:txBody>
            <a:bodyPr wrap="none">
              <a:spAutoFit/>
            </a:bodyPr>
            <a:lstStyle/>
            <a:p>
              <a:pPr algn="ctr"/>
              <a:r>
                <a:rPr lang="en-US"/>
                <a:t>Extinction Rate</a:t>
              </a:r>
            </a:p>
            <a:p>
              <a:pPr algn="ctr"/>
              <a:r>
                <a:rPr lang="en-US"/>
                <a:t>(famlies per million years)</a:t>
              </a:r>
            </a:p>
          </p:txBody>
        </p:sp>
        <p:sp>
          <p:nvSpPr>
            <p:cNvPr id="15377" name="TextBox 42"/>
            <p:cNvSpPr txBox="1">
              <a:spLocks noChangeArrowheads="1"/>
            </p:cNvSpPr>
            <p:nvPr/>
          </p:nvSpPr>
          <p:spPr bwMode="auto">
            <a:xfrm>
              <a:off x="3719688" y="5046910"/>
              <a:ext cx="313044" cy="369332"/>
            </a:xfrm>
            <a:prstGeom prst="rect">
              <a:avLst/>
            </a:prstGeom>
            <a:noFill/>
            <a:ln w="9525">
              <a:noFill/>
              <a:miter lim="800000"/>
              <a:headEnd/>
              <a:tailEnd/>
            </a:ln>
          </p:spPr>
          <p:txBody>
            <a:bodyPr wrap="none">
              <a:spAutoFit/>
            </a:bodyPr>
            <a:lstStyle/>
            <a:p>
              <a:r>
                <a:rPr lang="en-US"/>
                <a:t>0</a:t>
              </a:r>
            </a:p>
          </p:txBody>
        </p:sp>
        <p:sp>
          <p:nvSpPr>
            <p:cNvPr id="15378" name="TextBox 43"/>
            <p:cNvSpPr txBox="1">
              <a:spLocks noChangeArrowheads="1"/>
            </p:cNvSpPr>
            <p:nvPr/>
          </p:nvSpPr>
          <p:spPr bwMode="auto">
            <a:xfrm>
              <a:off x="3633878" y="1888250"/>
              <a:ext cx="441422" cy="369332"/>
            </a:xfrm>
            <a:prstGeom prst="rect">
              <a:avLst/>
            </a:prstGeom>
            <a:noFill/>
            <a:ln w="9525">
              <a:noFill/>
              <a:miter lim="800000"/>
              <a:headEnd/>
              <a:tailEnd/>
            </a:ln>
          </p:spPr>
          <p:txBody>
            <a:bodyPr wrap="none">
              <a:spAutoFit/>
            </a:bodyPr>
            <a:lstStyle/>
            <a:p>
              <a:r>
                <a:rPr lang="en-US"/>
                <a:t>20</a:t>
              </a:r>
            </a:p>
          </p:txBody>
        </p:sp>
        <p:sp>
          <p:nvSpPr>
            <p:cNvPr id="15379" name="TextBox 44"/>
            <p:cNvSpPr txBox="1">
              <a:spLocks noChangeArrowheads="1"/>
            </p:cNvSpPr>
            <p:nvPr/>
          </p:nvSpPr>
          <p:spPr bwMode="auto">
            <a:xfrm>
              <a:off x="5616905" y="1721649"/>
              <a:ext cx="1916473" cy="369332"/>
            </a:xfrm>
            <a:prstGeom prst="rect">
              <a:avLst/>
            </a:prstGeom>
            <a:noFill/>
            <a:ln w="9525">
              <a:noFill/>
              <a:miter lim="800000"/>
              <a:headEnd/>
              <a:tailEnd/>
            </a:ln>
          </p:spPr>
          <p:txBody>
            <a:bodyPr wrap="none">
              <a:spAutoFit/>
            </a:bodyPr>
            <a:lstStyle/>
            <a:p>
              <a:r>
                <a:rPr lang="en-US"/>
                <a:t>Mass Extinctions</a:t>
              </a:r>
            </a:p>
          </p:txBody>
        </p:sp>
        <p:cxnSp>
          <p:nvCxnSpPr>
            <p:cNvPr id="30" name="Straight Arrow Connector 29"/>
            <p:cNvCxnSpPr/>
            <p:nvPr/>
          </p:nvCxnSpPr>
          <p:spPr>
            <a:xfrm flipH="1">
              <a:off x="5163065" y="1975697"/>
              <a:ext cx="457136" cy="32708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124941" y="2091605"/>
              <a:ext cx="926971" cy="5239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endCxn id="36" idx="28"/>
            </p:cNvCxnSpPr>
            <p:nvPr/>
          </p:nvCxnSpPr>
          <p:spPr>
            <a:xfrm>
              <a:off x="6324953" y="2091605"/>
              <a:ext cx="465073" cy="7367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36" idx="18"/>
            </p:cNvCxnSpPr>
            <p:nvPr/>
          </p:nvCxnSpPr>
          <p:spPr>
            <a:xfrm flipH="1">
              <a:off x="5726550" y="2091605"/>
              <a:ext cx="204758" cy="171482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36" idx="31"/>
            </p:cNvCxnSpPr>
            <p:nvPr/>
          </p:nvCxnSpPr>
          <p:spPr>
            <a:xfrm>
              <a:off x="6975737" y="2072552"/>
              <a:ext cx="20635" cy="155286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5365" name="TextBox 56"/>
          <p:cNvSpPr txBox="1">
            <a:spLocks noChangeArrowheads="1"/>
          </p:cNvSpPr>
          <p:nvPr/>
        </p:nvSpPr>
        <p:spPr bwMode="auto">
          <a:xfrm>
            <a:off x="4905375" y="4703763"/>
            <a:ext cx="2838450" cy="369887"/>
          </a:xfrm>
          <a:prstGeom prst="rect">
            <a:avLst/>
          </a:prstGeom>
          <a:solidFill>
            <a:srgbClr val="CCFFCC"/>
          </a:solidFill>
          <a:ln w="9525">
            <a:noFill/>
            <a:miter lim="800000"/>
            <a:headEnd/>
            <a:tailEnd/>
          </a:ln>
        </p:spPr>
        <p:txBody>
          <a:bodyPr wrap="none">
            <a:spAutoFit/>
          </a:bodyPr>
          <a:lstStyle/>
          <a:p>
            <a:r>
              <a:rPr lang="en-US" b="1">
                <a:solidFill>
                  <a:srgbClr val="19201A"/>
                </a:solidFill>
              </a:rPr>
              <a:t>Background Extinctions</a:t>
            </a:r>
          </a:p>
        </p:txBody>
      </p:sp>
      <p:sp>
        <p:nvSpPr>
          <p:cNvPr id="15366" name="Rectangle 9"/>
          <p:cNvSpPr>
            <a:spLocks noChangeArrowheads="1"/>
          </p:cNvSpPr>
          <p:nvPr/>
        </p:nvSpPr>
        <p:spPr bwMode="auto">
          <a:xfrm>
            <a:off x="-3175" y="6508750"/>
            <a:ext cx="9144000" cy="274638"/>
          </a:xfrm>
          <a:prstGeom prst="rect">
            <a:avLst/>
          </a:prstGeom>
          <a:noFill/>
          <a:ln w="9525">
            <a:noFill/>
            <a:miter lim="800000"/>
            <a:headEnd/>
            <a:tailEnd/>
          </a:ln>
        </p:spPr>
        <p:txBody>
          <a:bodyPr>
            <a:spAutoFit/>
          </a:bodyPr>
          <a:lstStyle/>
          <a:p>
            <a:pPr algn="ctr"/>
            <a:r>
              <a:rPr lang="en-US" sz="1200">
                <a:cs typeface="Arial" charset="0"/>
              </a:rPr>
              <a:t>Graph from </a:t>
            </a:r>
            <a:r>
              <a:rPr lang="en-US" sz="1200"/>
              <a:t>University of California Museum of Paleontology's Understanding Evolution (http://evolution.berkeley.edu)</a:t>
            </a:r>
            <a:endParaRPr lang="en-US" sz="120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470" y="1958181"/>
            <a:ext cx="3020695" cy="2693988"/>
          </a:xfrm>
          <a:prstGeom prst="rect">
            <a:avLst/>
          </a:prstGeom>
          <a:noFill/>
          <a:ln>
            <a:noFill/>
          </a:ln>
        </p:spPr>
      </p:pic>
      <p:graphicFrame>
        <p:nvGraphicFramePr>
          <p:cNvPr id="12" name="Chart 1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05522381"/>
              </p:ext>
            </p:extLst>
          </p:nvPr>
        </p:nvGraphicFramePr>
        <p:xfrm>
          <a:off x="3627437" y="1958181"/>
          <a:ext cx="4665663" cy="32361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Geographic range without </a:t>
            </a:r>
            <a:r>
              <a:rPr lang="en-US" dirty="0" err="1" smtClean="0"/>
              <a:t>rudists</a:t>
            </a:r>
            <a:endParaRPr lang="en-US" dirty="0"/>
          </a:p>
        </p:txBody>
      </p:sp>
      <p:graphicFrame>
        <p:nvGraphicFramePr>
          <p:cNvPr id="7" name="Chart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65751620"/>
              </p:ext>
            </p:extLst>
          </p:nvPr>
        </p:nvGraphicFramePr>
        <p:xfrm>
          <a:off x="3599170" y="2474013"/>
          <a:ext cx="5059363" cy="29416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343024" y="437367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10" name="TextBox 9"/>
          <p:cNvSpPr txBox="1"/>
          <p:nvPr/>
        </p:nvSpPr>
        <p:spPr>
          <a:xfrm rot="16200000">
            <a:off x="177351" y="3144796"/>
            <a:ext cx="1346155" cy="253916"/>
          </a:xfrm>
          <a:prstGeom prst="rect">
            <a:avLst/>
          </a:prstGeom>
          <a:solidFill>
            <a:schemeClr val="bg1"/>
          </a:solidFill>
        </p:spPr>
        <p:txBody>
          <a:bodyPr wrap="square" rtlCol="0">
            <a:spAutoFit/>
          </a:bodyPr>
          <a:lstStyle/>
          <a:p>
            <a:r>
              <a:rPr lang="en-US" sz="1050" dirty="0" smtClean="0"/>
              <a:t>Geographic range</a:t>
            </a:r>
            <a:endParaRPr lang="en-US" sz="1050" dirty="0"/>
          </a:p>
        </p:txBody>
      </p:sp>
      <p:sp>
        <p:nvSpPr>
          <p:cNvPr id="3" name="TextBox 2"/>
          <p:cNvSpPr txBox="1"/>
          <p:nvPr/>
        </p:nvSpPr>
        <p:spPr>
          <a:xfrm>
            <a:off x="5448299" y="4612005"/>
            <a:ext cx="2000869" cy="253916"/>
          </a:xfrm>
          <a:prstGeom prst="rect">
            <a:avLst/>
          </a:prstGeom>
          <a:solidFill>
            <a:schemeClr val="bg1"/>
          </a:solidFill>
        </p:spPr>
        <p:txBody>
          <a:bodyPr wrap="none" rtlCol="0">
            <a:spAutoFit/>
          </a:bodyPr>
          <a:lstStyle/>
          <a:p>
            <a:r>
              <a:rPr lang="en-US" sz="1050" dirty="0" smtClean="0"/>
              <a:t>Number of provinces occupied</a:t>
            </a:r>
            <a:endParaRPr lang="en-US" sz="1050" dirty="0"/>
          </a:p>
        </p:txBody>
      </p:sp>
      <p:sp>
        <p:nvSpPr>
          <p:cNvPr id="4" name="TextBox 3"/>
          <p:cNvSpPr txBox="1"/>
          <p:nvPr/>
        </p:nvSpPr>
        <p:spPr>
          <a:xfrm rot="16200000">
            <a:off x="2708232" y="2923423"/>
            <a:ext cx="2184400" cy="253916"/>
          </a:xfrm>
          <a:prstGeom prst="rect">
            <a:avLst/>
          </a:prstGeom>
          <a:solidFill>
            <a:schemeClr val="bg1"/>
          </a:solidFill>
        </p:spPr>
        <p:txBody>
          <a:bodyPr wrap="square" rtlCol="0">
            <a:spAutoFit/>
          </a:bodyPr>
          <a:lstStyle/>
          <a:p>
            <a:r>
              <a:rPr lang="en-US" sz="1050" dirty="0" smtClean="0"/>
              <a:t>Percent of genera surviving </a:t>
            </a:r>
            <a:endParaRPr lang="en-US" sz="105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36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Infaunal</a:t>
            </a:r>
            <a:r>
              <a:rPr lang="en-US" dirty="0" smtClean="0"/>
              <a:t>/</a:t>
            </a:r>
            <a:r>
              <a:rPr lang="en-US" dirty="0" err="1" smtClean="0"/>
              <a:t>epifaunal</a:t>
            </a:r>
            <a:endParaRPr lang="en-US" dirty="0"/>
          </a:p>
        </p:txBody>
      </p:sp>
      <p:graphicFrame>
        <p:nvGraphicFramePr>
          <p:cNvPr id="4" name="Chart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18756768"/>
              </p:ext>
            </p:extLst>
          </p:nvPr>
        </p:nvGraphicFramePr>
        <p:xfrm>
          <a:off x="3109912" y="2547937"/>
          <a:ext cx="2924175" cy="176212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22400" y="1752600"/>
            <a:ext cx="6286499" cy="3352799"/>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844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Infaunal</a:t>
            </a:r>
            <a:r>
              <a:rPr lang="en-US" dirty="0" smtClean="0"/>
              <a:t>/</a:t>
            </a:r>
            <a:r>
              <a:rPr lang="en-US" dirty="0" err="1" smtClean="0"/>
              <a:t>epifaunal</a:t>
            </a:r>
            <a:r>
              <a:rPr lang="en-US" dirty="0" smtClean="0"/>
              <a:t> without </a:t>
            </a:r>
            <a:r>
              <a:rPr lang="en-US" dirty="0" err="1" smtClean="0"/>
              <a:t>rudists</a:t>
            </a:r>
            <a:endParaRPr lang="en-US" dirty="0"/>
          </a:p>
        </p:txBody>
      </p:sp>
      <p:pic>
        <p:nvPicPr>
          <p:cNvPr id="5" name="Picture 4"/>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8900" y="1727200"/>
            <a:ext cx="6388100" cy="39624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6995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74885" y="1194808"/>
            <a:ext cx="4341815" cy="4826000"/>
          </a:xfrm>
          <a:prstGeom prst="rect">
            <a:avLst/>
          </a:prstGeom>
          <a:noFill/>
          <a:ln>
            <a:noFill/>
          </a:ln>
        </p:spPr>
      </p:pic>
      <p:sp>
        <p:nvSpPr>
          <p:cNvPr id="2" name="Title 1"/>
          <p:cNvSpPr>
            <a:spLocks noGrp="1"/>
          </p:cNvSpPr>
          <p:nvPr>
            <p:ph type="title"/>
          </p:nvPr>
        </p:nvSpPr>
        <p:spPr/>
        <p:txBody>
          <a:bodyPr/>
          <a:lstStyle/>
          <a:p>
            <a:r>
              <a:rPr lang="en-US" dirty="0" smtClean="0"/>
              <a:t>Climate type</a:t>
            </a:r>
            <a:endParaRPr lang="en-US" dirty="0"/>
          </a:p>
        </p:txBody>
      </p:sp>
      <p:sp>
        <p:nvSpPr>
          <p:cNvPr id="3" name="TextBox 2"/>
          <p:cNvSpPr txBox="1"/>
          <p:nvPr/>
        </p:nvSpPr>
        <p:spPr>
          <a:xfrm>
            <a:off x="2771774"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6" name="TextBox 5"/>
          <p:cNvSpPr txBox="1"/>
          <p:nvPr/>
        </p:nvSpPr>
        <p:spPr>
          <a:xfrm>
            <a:off x="4829173"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7" name="TextBox 6"/>
          <p:cNvSpPr txBox="1"/>
          <p:nvPr/>
        </p:nvSpPr>
        <p:spPr>
          <a:xfrm>
            <a:off x="2771774"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8" name="TextBox 7"/>
          <p:cNvSpPr txBox="1"/>
          <p:nvPr/>
        </p:nvSpPr>
        <p:spPr>
          <a:xfrm>
            <a:off x="4829173"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4" name="TextBox 3"/>
          <p:cNvSpPr txBox="1"/>
          <p:nvPr/>
        </p:nvSpPr>
        <p:spPr>
          <a:xfrm rot="16200000">
            <a:off x="1960579" y="2273318"/>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9" name="TextBox 8"/>
          <p:cNvSpPr txBox="1"/>
          <p:nvPr/>
        </p:nvSpPr>
        <p:spPr>
          <a:xfrm rot="16200000">
            <a:off x="1946295" y="4521218"/>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10" name="TextBox 9"/>
          <p:cNvSpPr txBox="1"/>
          <p:nvPr/>
        </p:nvSpPr>
        <p:spPr>
          <a:xfrm>
            <a:off x="4445792" y="2095500"/>
            <a:ext cx="253208" cy="5217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445792" y="4598408"/>
            <a:ext cx="33020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636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51100" y="1240189"/>
            <a:ext cx="4305299" cy="4762500"/>
          </a:xfrm>
          <a:prstGeom prst="rect">
            <a:avLst/>
          </a:prstGeom>
          <a:noFill/>
          <a:ln>
            <a:noFill/>
          </a:ln>
        </p:spPr>
      </p:pic>
      <p:sp>
        <p:nvSpPr>
          <p:cNvPr id="2" name="Title 1"/>
          <p:cNvSpPr>
            <a:spLocks noGrp="1"/>
          </p:cNvSpPr>
          <p:nvPr>
            <p:ph type="title"/>
          </p:nvPr>
        </p:nvSpPr>
        <p:spPr/>
        <p:txBody>
          <a:bodyPr/>
          <a:lstStyle/>
          <a:p>
            <a:r>
              <a:rPr lang="en-US" dirty="0" smtClean="0"/>
              <a:t>Climate type without </a:t>
            </a:r>
            <a:r>
              <a:rPr lang="en-US" dirty="0" err="1" smtClean="0"/>
              <a:t>rudists</a:t>
            </a:r>
            <a:endParaRPr lang="en-US" dirty="0"/>
          </a:p>
        </p:txBody>
      </p:sp>
      <p:sp>
        <p:nvSpPr>
          <p:cNvPr id="3" name="TextBox 2"/>
          <p:cNvSpPr txBox="1"/>
          <p:nvPr/>
        </p:nvSpPr>
        <p:spPr>
          <a:xfrm>
            <a:off x="2771774"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6" name="TextBox 5"/>
          <p:cNvSpPr txBox="1"/>
          <p:nvPr/>
        </p:nvSpPr>
        <p:spPr>
          <a:xfrm>
            <a:off x="4829173" y="3261567"/>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7" name="TextBox 6"/>
          <p:cNvSpPr txBox="1"/>
          <p:nvPr/>
        </p:nvSpPr>
        <p:spPr>
          <a:xfrm>
            <a:off x="2771774"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8" name="TextBox 7"/>
          <p:cNvSpPr txBox="1"/>
          <p:nvPr/>
        </p:nvSpPr>
        <p:spPr>
          <a:xfrm>
            <a:off x="4829173" y="5680502"/>
            <a:ext cx="1927226" cy="415498"/>
          </a:xfrm>
          <a:prstGeom prst="rect">
            <a:avLst/>
          </a:prstGeom>
          <a:solidFill>
            <a:schemeClr val="bg1"/>
          </a:solidFill>
        </p:spPr>
        <p:txBody>
          <a:bodyPr wrap="square" rtlCol="0">
            <a:spAutoFit/>
          </a:bodyPr>
          <a:lstStyle/>
          <a:p>
            <a:r>
              <a:rPr lang="en-US" sz="1050" dirty="0" smtClean="0"/>
              <a:t>           S             V</a:t>
            </a:r>
          </a:p>
          <a:p>
            <a:r>
              <a:rPr lang="en-US" sz="1050" dirty="0" smtClean="0"/>
              <a:t>      Survivor/Victim</a:t>
            </a:r>
            <a:endParaRPr lang="en-US" sz="1050" dirty="0"/>
          </a:p>
        </p:txBody>
      </p:sp>
      <p:sp>
        <p:nvSpPr>
          <p:cNvPr id="4" name="TextBox 3"/>
          <p:cNvSpPr txBox="1"/>
          <p:nvPr/>
        </p:nvSpPr>
        <p:spPr>
          <a:xfrm rot="16200000">
            <a:off x="2116151" y="2273317"/>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9" name="TextBox 8"/>
          <p:cNvSpPr txBox="1"/>
          <p:nvPr/>
        </p:nvSpPr>
        <p:spPr>
          <a:xfrm rot="16200000">
            <a:off x="2116152" y="4521218"/>
            <a:ext cx="787358" cy="253916"/>
          </a:xfrm>
          <a:prstGeom prst="rect">
            <a:avLst/>
          </a:prstGeom>
          <a:solidFill>
            <a:schemeClr val="bg1"/>
          </a:solidFill>
        </p:spPr>
        <p:txBody>
          <a:bodyPr wrap="square" rtlCol="0">
            <a:spAutoFit/>
          </a:bodyPr>
          <a:lstStyle/>
          <a:p>
            <a:r>
              <a:rPr lang="en-US" sz="1050" dirty="0" smtClean="0"/>
              <a:t>Count</a:t>
            </a:r>
            <a:endParaRPr lang="en-US" sz="1050" dirty="0"/>
          </a:p>
        </p:txBody>
      </p:sp>
      <p:sp>
        <p:nvSpPr>
          <p:cNvPr id="10" name="TextBox 9"/>
          <p:cNvSpPr txBox="1"/>
          <p:nvPr/>
        </p:nvSpPr>
        <p:spPr>
          <a:xfrm>
            <a:off x="4445792" y="2095500"/>
            <a:ext cx="253208" cy="5217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445792" y="4598408"/>
            <a:ext cx="33020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11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structure</a:t>
            </a:r>
            <a:endParaRPr lang="en-US" dirty="0"/>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24100" y="1295400"/>
            <a:ext cx="4559300" cy="48006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1756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structure without </a:t>
            </a:r>
            <a:r>
              <a:rPr lang="en-US" dirty="0" err="1" smtClean="0"/>
              <a:t>rudists</a:t>
            </a:r>
            <a:endParaRPr lang="en-US" dirty="0"/>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11400" y="1417638"/>
            <a:ext cx="4495800" cy="474186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2138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to impact</a:t>
            </a:r>
            <a:endParaRPr lang="en-US" dirty="0"/>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2200" y="1417638"/>
            <a:ext cx="7302500" cy="455136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328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to impact without </a:t>
            </a:r>
            <a:r>
              <a:rPr lang="en-US" dirty="0" err="1" smtClean="0"/>
              <a:t>rudists</a:t>
            </a:r>
            <a:endParaRPr lang="en-US" dirty="0"/>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5500" y="1417638"/>
            <a:ext cx="7480300" cy="484346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144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relatedness</a:t>
            </a:r>
            <a:endParaRPr lang="en-US" dirty="0"/>
          </a:p>
        </p:txBody>
      </p:sp>
      <p:pic>
        <p:nvPicPr>
          <p:cNvPr id="5" name="Picture 4"/>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1" y="1417638"/>
            <a:ext cx="3771900" cy="4310062"/>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2" y="1574800"/>
            <a:ext cx="3962398" cy="4152899"/>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01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57200" y="633413"/>
            <a:ext cx="8229600" cy="784225"/>
          </a:xfrm>
        </p:spPr>
        <p:txBody>
          <a:bodyPr/>
          <a:lstStyle/>
          <a:p>
            <a:pPr eaLnBrk="1" hangingPunct="1"/>
            <a:r>
              <a:rPr lang="en-US" smtClean="0"/>
              <a:t>Background vs. Mass Extinction</a:t>
            </a:r>
          </a:p>
        </p:txBody>
      </p:sp>
      <p:sp>
        <p:nvSpPr>
          <p:cNvPr id="17410" name="Rectangle 3"/>
          <p:cNvSpPr>
            <a:spLocks noGrp="1"/>
          </p:cNvSpPr>
          <p:nvPr>
            <p:ph type="body" idx="1"/>
          </p:nvPr>
        </p:nvSpPr>
        <p:spPr>
          <a:xfrm>
            <a:off x="457200" y="1976438"/>
            <a:ext cx="2870200" cy="3725862"/>
          </a:xfrm>
        </p:spPr>
        <p:txBody>
          <a:bodyPr/>
          <a:lstStyle/>
          <a:p>
            <a:pPr marL="0" indent="0" eaLnBrk="1" hangingPunct="1">
              <a:spcBef>
                <a:spcPct val="0"/>
              </a:spcBef>
              <a:buFont typeface="Arial" charset="0"/>
              <a:buNone/>
            </a:pPr>
            <a:r>
              <a:rPr lang="en-US" b="1" smtClean="0"/>
              <a:t>Mass extinction </a:t>
            </a:r>
            <a:r>
              <a:rPr lang="en-US" smtClean="0"/>
              <a:t>= large number of species go extinct over a short period of time</a:t>
            </a:r>
          </a:p>
        </p:txBody>
      </p:sp>
      <p:sp>
        <p:nvSpPr>
          <p:cNvPr id="17411" name="Text Box 4"/>
          <p:cNvSpPr txBox="1">
            <a:spLocks noChangeArrowheads="1"/>
          </p:cNvSpPr>
          <p:nvPr/>
        </p:nvSpPr>
        <p:spPr bwMode="auto">
          <a:xfrm>
            <a:off x="0" y="0"/>
            <a:ext cx="5118100" cy="366713"/>
          </a:xfrm>
          <a:prstGeom prst="rect">
            <a:avLst/>
          </a:prstGeom>
          <a:noFill/>
          <a:ln w="9525">
            <a:noFill/>
            <a:miter lim="800000"/>
            <a:headEnd/>
            <a:tailEnd/>
          </a:ln>
        </p:spPr>
        <p:txBody>
          <a:bodyPr>
            <a:spAutoFit/>
          </a:bodyPr>
          <a:lstStyle/>
          <a:p>
            <a:pPr>
              <a:spcBef>
                <a:spcPct val="50000"/>
              </a:spcBef>
            </a:pPr>
            <a:r>
              <a:rPr lang="en-US" b="1"/>
              <a:t>Background extinction and mass extinction</a:t>
            </a:r>
          </a:p>
        </p:txBody>
      </p:sp>
      <p:pic>
        <p:nvPicPr>
          <p:cNvPr id="40971" name="Picture 11" descr="T. rex"/>
          <p:cNvPicPr>
            <a:picLocks noChangeAspect="1" noChangeArrowheads="1"/>
          </p:cNvPicPr>
          <p:nvPr/>
        </p:nvPicPr>
        <p:blipFill>
          <a:blip r:embed="rId3"/>
          <a:srcRect/>
          <a:stretch>
            <a:fillRect/>
          </a:stretch>
        </p:blipFill>
        <p:spPr bwMode="auto">
          <a:xfrm>
            <a:off x="7999413" y="2051050"/>
            <a:ext cx="838200" cy="868363"/>
          </a:xfrm>
          <a:prstGeom prst="rect">
            <a:avLst/>
          </a:prstGeom>
          <a:noFill/>
          <a:ln w="9525">
            <a:noFill/>
            <a:miter lim="800000"/>
            <a:headEnd/>
            <a:tailEnd/>
          </a:ln>
        </p:spPr>
      </p:pic>
      <p:sp>
        <p:nvSpPr>
          <p:cNvPr id="17413" name="Rectangle 9"/>
          <p:cNvSpPr>
            <a:spLocks noChangeArrowheads="1"/>
          </p:cNvSpPr>
          <p:nvPr/>
        </p:nvSpPr>
        <p:spPr bwMode="auto">
          <a:xfrm>
            <a:off x="-3175" y="6508750"/>
            <a:ext cx="9144000" cy="274638"/>
          </a:xfrm>
          <a:prstGeom prst="rect">
            <a:avLst/>
          </a:prstGeom>
          <a:noFill/>
          <a:ln w="9525">
            <a:noFill/>
            <a:miter lim="800000"/>
            <a:headEnd/>
            <a:tailEnd/>
          </a:ln>
        </p:spPr>
        <p:txBody>
          <a:bodyPr>
            <a:spAutoFit/>
          </a:bodyPr>
          <a:lstStyle/>
          <a:p>
            <a:pPr algn="ctr"/>
            <a:r>
              <a:rPr lang="en-US" sz="1200">
                <a:cs typeface="Arial" charset="0"/>
              </a:rPr>
              <a:t>T rex and graph from </a:t>
            </a:r>
            <a:r>
              <a:rPr lang="en-US" sz="1200"/>
              <a:t>http://evolution.berkeley.edu</a:t>
            </a:r>
            <a:endParaRPr lang="en-US" sz="1200">
              <a:cs typeface="Arial" charset="0"/>
            </a:endParaRPr>
          </a:p>
        </p:txBody>
      </p:sp>
      <p:grpSp>
        <p:nvGrpSpPr>
          <p:cNvPr id="17414" name="Group 8"/>
          <p:cNvGrpSpPr>
            <a:grpSpLocks/>
          </p:cNvGrpSpPr>
          <p:nvPr/>
        </p:nvGrpSpPr>
        <p:grpSpPr bwMode="auto">
          <a:xfrm>
            <a:off x="3149600" y="2051050"/>
            <a:ext cx="5540375" cy="4457700"/>
            <a:chOff x="3310712" y="1721649"/>
            <a:chExt cx="5541188" cy="4456948"/>
          </a:xfrm>
        </p:grpSpPr>
        <p:sp>
          <p:nvSpPr>
            <p:cNvPr id="10" name="Freeform 9"/>
            <p:cNvSpPr/>
            <p:nvPr/>
          </p:nvSpPr>
          <p:spPr>
            <a:xfrm>
              <a:off x="4101403" y="3832668"/>
              <a:ext cx="4750497" cy="1498347"/>
            </a:xfrm>
            <a:custGeom>
              <a:avLst/>
              <a:gdLst>
                <a:gd name="connsiteX0" fmla="*/ 12700 w 4749800"/>
                <a:gd name="connsiteY0" fmla="*/ 0 h 1498600"/>
                <a:gd name="connsiteX1" fmla="*/ 0 w 4749800"/>
                <a:gd name="connsiteY1" fmla="*/ 1498600 h 1498600"/>
                <a:gd name="connsiteX2" fmla="*/ 4749800 w 4749800"/>
                <a:gd name="connsiteY2" fmla="*/ 1485900 h 1498600"/>
                <a:gd name="connsiteX3" fmla="*/ 4724400 w 4749800"/>
                <a:gd name="connsiteY3" fmla="*/ 749300 h 1498600"/>
                <a:gd name="connsiteX4" fmla="*/ 12700 w 4749800"/>
                <a:gd name="connsiteY4" fmla="*/ 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800" h="1498600">
                  <a:moveTo>
                    <a:pt x="12700" y="0"/>
                  </a:moveTo>
                  <a:lnTo>
                    <a:pt x="0" y="1498600"/>
                  </a:lnTo>
                  <a:lnTo>
                    <a:pt x="4749800" y="1485900"/>
                  </a:lnTo>
                  <a:lnTo>
                    <a:pt x="4724400" y="749300"/>
                  </a:lnTo>
                  <a:lnTo>
                    <a:pt x="12700" y="0"/>
                  </a:lnTo>
                  <a:close/>
                </a:path>
              </a:pathLst>
            </a:cu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1" name="Straight Connector 10"/>
            <p:cNvCxnSpPr/>
            <p:nvPr/>
          </p:nvCxnSpPr>
          <p:spPr>
            <a:xfrm>
              <a:off x="4079175" y="2072428"/>
              <a:ext cx="0" cy="326969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79175" y="5342126"/>
              <a:ext cx="476161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4172851" y="2261308"/>
              <a:ext cx="4461530" cy="2942728"/>
            </a:xfrm>
            <a:custGeom>
              <a:avLst/>
              <a:gdLst>
                <a:gd name="connsiteX0" fmla="*/ 0 w 4462057"/>
                <a:gd name="connsiteY0" fmla="*/ 2651388 h 2943127"/>
                <a:gd name="connsiteX1" fmla="*/ 77228 w 4462057"/>
                <a:gd name="connsiteY1" fmla="*/ 2059331 h 2943127"/>
                <a:gd name="connsiteX2" fmla="*/ 214522 w 4462057"/>
                <a:gd name="connsiteY2" fmla="*/ 2248103 h 2943127"/>
                <a:gd name="connsiteX3" fmla="*/ 240264 w 4462057"/>
                <a:gd name="connsiteY3" fmla="*/ 2557002 h 2943127"/>
                <a:gd name="connsiteX4" fmla="*/ 317492 w 4462057"/>
                <a:gd name="connsiteY4" fmla="*/ 2634227 h 2943127"/>
                <a:gd name="connsiteX5" fmla="*/ 386139 w 4462057"/>
                <a:gd name="connsiteY5" fmla="*/ 2462616 h 2943127"/>
                <a:gd name="connsiteX6" fmla="*/ 446206 w 4462057"/>
                <a:gd name="connsiteY6" fmla="*/ 2531261 h 2943127"/>
                <a:gd name="connsiteX7" fmla="*/ 489110 w 4462057"/>
                <a:gd name="connsiteY7" fmla="*/ 2170878 h 2943127"/>
                <a:gd name="connsiteX8" fmla="*/ 540595 w 4462057"/>
                <a:gd name="connsiteY8" fmla="*/ 2488358 h 2943127"/>
                <a:gd name="connsiteX9" fmla="*/ 609242 w 4462057"/>
                <a:gd name="connsiteY9" fmla="*/ 2651388 h 2943127"/>
                <a:gd name="connsiteX10" fmla="*/ 695051 w 4462057"/>
                <a:gd name="connsiteY10" fmla="*/ 2196620 h 2943127"/>
                <a:gd name="connsiteX11" fmla="*/ 789441 w 4462057"/>
                <a:gd name="connsiteY11" fmla="*/ 2042170 h 2943127"/>
                <a:gd name="connsiteX12" fmla="*/ 866669 w 4462057"/>
                <a:gd name="connsiteY12" fmla="*/ 2642808 h 2943127"/>
                <a:gd name="connsiteX13" fmla="*/ 935316 w 4462057"/>
                <a:gd name="connsiteY13" fmla="*/ 0 h 2943127"/>
                <a:gd name="connsiteX14" fmla="*/ 1038286 w 4462057"/>
                <a:gd name="connsiteY14" fmla="*/ 2608486 h 2943127"/>
                <a:gd name="connsiteX15" fmla="*/ 1166999 w 4462057"/>
                <a:gd name="connsiteY15" fmla="*/ 2145136 h 2943127"/>
                <a:gd name="connsiteX16" fmla="*/ 1252808 w 4462057"/>
                <a:gd name="connsiteY16" fmla="*/ 2625647 h 2943127"/>
                <a:gd name="connsiteX17" fmla="*/ 1450169 w 4462057"/>
                <a:gd name="connsiteY17" fmla="*/ 1656045 h 2943127"/>
                <a:gd name="connsiteX18" fmla="*/ 1553139 w 4462057"/>
                <a:gd name="connsiteY18" fmla="*/ 1544498 h 2943127"/>
                <a:gd name="connsiteX19" fmla="*/ 1604624 w 4462057"/>
                <a:gd name="connsiteY19" fmla="*/ 1724690 h 2943127"/>
                <a:gd name="connsiteX20" fmla="*/ 1681852 w 4462057"/>
                <a:gd name="connsiteY20" fmla="*/ 2625647 h 2943127"/>
                <a:gd name="connsiteX21" fmla="*/ 1870632 w 4462057"/>
                <a:gd name="connsiteY21" fmla="*/ 2359650 h 2943127"/>
                <a:gd name="connsiteX22" fmla="*/ 1947860 w 4462057"/>
                <a:gd name="connsiteY22" fmla="*/ 2891644 h 2943127"/>
                <a:gd name="connsiteX23" fmla="*/ 2162382 w 4462057"/>
                <a:gd name="connsiteY23" fmla="*/ 2634227 h 2943127"/>
                <a:gd name="connsiteX24" fmla="*/ 2231029 w 4462057"/>
                <a:gd name="connsiteY24" fmla="*/ 2754355 h 2943127"/>
                <a:gd name="connsiteX25" fmla="*/ 2316837 w 4462057"/>
                <a:gd name="connsiteY25" fmla="*/ 2539841 h 2943127"/>
                <a:gd name="connsiteX26" fmla="*/ 2351161 w 4462057"/>
                <a:gd name="connsiteY26" fmla="*/ 2728613 h 2943127"/>
                <a:gd name="connsiteX27" fmla="*/ 2539940 w 4462057"/>
                <a:gd name="connsiteY27" fmla="*/ 780830 h 2943127"/>
                <a:gd name="connsiteX28" fmla="*/ 2617168 w 4462057"/>
                <a:gd name="connsiteY28" fmla="*/ 566316 h 2943127"/>
                <a:gd name="connsiteX29" fmla="*/ 2685815 w 4462057"/>
                <a:gd name="connsiteY29" fmla="*/ 2402553 h 2943127"/>
                <a:gd name="connsiteX30" fmla="*/ 2788786 w 4462057"/>
                <a:gd name="connsiteY30" fmla="*/ 2059331 h 2943127"/>
                <a:gd name="connsiteX31" fmla="*/ 2823109 w 4462057"/>
                <a:gd name="connsiteY31" fmla="*/ 1364307 h 2943127"/>
                <a:gd name="connsiteX32" fmla="*/ 2934661 w 4462057"/>
                <a:gd name="connsiteY32" fmla="*/ 2883063 h 2943127"/>
                <a:gd name="connsiteX33" fmla="*/ 3020470 w 4462057"/>
                <a:gd name="connsiteY33" fmla="*/ 2505519 h 2943127"/>
                <a:gd name="connsiteX34" fmla="*/ 3046212 w 4462057"/>
                <a:gd name="connsiteY34" fmla="*/ 2883063 h 2943127"/>
                <a:gd name="connsiteX35" fmla="*/ 3089117 w 4462057"/>
                <a:gd name="connsiteY35" fmla="*/ 2737194 h 2943127"/>
                <a:gd name="connsiteX36" fmla="*/ 3174925 w 4462057"/>
                <a:gd name="connsiteY36" fmla="*/ 2943127 h 2943127"/>
                <a:gd name="connsiteX37" fmla="*/ 3252153 w 4462057"/>
                <a:gd name="connsiteY37" fmla="*/ 2831580 h 2943127"/>
                <a:gd name="connsiteX38" fmla="*/ 3303639 w 4462057"/>
                <a:gd name="connsiteY38" fmla="*/ 2591325 h 2943127"/>
                <a:gd name="connsiteX39" fmla="*/ 3337962 w 4462057"/>
                <a:gd name="connsiteY39" fmla="*/ 2076492 h 2943127"/>
                <a:gd name="connsiteX40" fmla="*/ 3372286 w 4462057"/>
                <a:gd name="connsiteY40" fmla="*/ 2831580 h 2943127"/>
                <a:gd name="connsiteX41" fmla="*/ 3372286 w 4462057"/>
                <a:gd name="connsiteY41" fmla="*/ 2831580 h 2943127"/>
                <a:gd name="connsiteX42" fmla="*/ 3372286 w 4462057"/>
                <a:gd name="connsiteY42" fmla="*/ 2831580 h 2943127"/>
                <a:gd name="connsiteX43" fmla="*/ 3372286 w 4462057"/>
                <a:gd name="connsiteY43" fmla="*/ 2831580 h 2943127"/>
                <a:gd name="connsiteX44" fmla="*/ 3372286 w 4462057"/>
                <a:gd name="connsiteY44" fmla="*/ 2831580 h 2943127"/>
                <a:gd name="connsiteX45" fmla="*/ 3372286 w 4462057"/>
                <a:gd name="connsiteY45" fmla="*/ 2831580 h 2943127"/>
                <a:gd name="connsiteX46" fmla="*/ 3475256 w 4462057"/>
                <a:gd name="connsiteY46" fmla="*/ 2642808 h 2943127"/>
                <a:gd name="connsiteX47" fmla="*/ 3518161 w 4462057"/>
                <a:gd name="connsiteY47" fmla="*/ 2762935 h 2943127"/>
                <a:gd name="connsiteX48" fmla="*/ 3629712 w 4462057"/>
                <a:gd name="connsiteY48" fmla="*/ 2702872 h 2943127"/>
                <a:gd name="connsiteX49" fmla="*/ 3681197 w 4462057"/>
                <a:gd name="connsiteY49" fmla="*/ 2213781 h 2943127"/>
                <a:gd name="connsiteX50" fmla="*/ 3741263 w 4462057"/>
                <a:gd name="connsiteY50" fmla="*/ 2574164 h 2943127"/>
                <a:gd name="connsiteX51" fmla="*/ 3809910 w 4462057"/>
                <a:gd name="connsiteY51" fmla="*/ 2531261 h 2943127"/>
                <a:gd name="connsiteX52" fmla="*/ 3809910 w 4462057"/>
                <a:gd name="connsiteY52" fmla="*/ 2385392 h 2943127"/>
                <a:gd name="connsiteX53" fmla="*/ 3887138 w 4462057"/>
                <a:gd name="connsiteY53" fmla="*/ 2419714 h 2943127"/>
                <a:gd name="connsiteX54" fmla="*/ 3887138 w 4462057"/>
                <a:gd name="connsiteY54" fmla="*/ 446189 h 2943127"/>
                <a:gd name="connsiteX55" fmla="*/ 3947205 w 4462057"/>
                <a:gd name="connsiteY55" fmla="*/ 2814419 h 2943127"/>
                <a:gd name="connsiteX56" fmla="*/ 4007271 w 4462057"/>
                <a:gd name="connsiteY56" fmla="*/ 2857321 h 2943127"/>
                <a:gd name="connsiteX57" fmla="*/ 4093079 w 4462057"/>
                <a:gd name="connsiteY57" fmla="*/ 2659969 h 2943127"/>
                <a:gd name="connsiteX58" fmla="*/ 4230374 w 4462057"/>
                <a:gd name="connsiteY58" fmla="*/ 2900224 h 2943127"/>
                <a:gd name="connsiteX59" fmla="*/ 4324763 w 4462057"/>
                <a:gd name="connsiteY59" fmla="*/ 2788677 h 2943127"/>
                <a:gd name="connsiteX60" fmla="*/ 4462057 w 4462057"/>
                <a:gd name="connsiteY60" fmla="*/ 2728613 h 2943127"/>
                <a:gd name="connsiteX61" fmla="*/ 4462057 w 4462057"/>
                <a:gd name="connsiteY61" fmla="*/ 2728613 h 29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462057" h="2943127">
                  <a:moveTo>
                    <a:pt x="0" y="2651388"/>
                  </a:moveTo>
                  <a:lnTo>
                    <a:pt x="77228" y="2059331"/>
                  </a:lnTo>
                  <a:lnTo>
                    <a:pt x="214522" y="2248103"/>
                  </a:lnTo>
                  <a:lnTo>
                    <a:pt x="240264" y="2557002"/>
                  </a:lnTo>
                  <a:lnTo>
                    <a:pt x="317492" y="2634227"/>
                  </a:lnTo>
                  <a:lnTo>
                    <a:pt x="386139" y="2462616"/>
                  </a:lnTo>
                  <a:lnTo>
                    <a:pt x="446206" y="2531261"/>
                  </a:lnTo>
                  <a:lnTo>
                    <a:pt x="489110" y="2170878"/>
                  </a:lnTo>
                  <a:lnTo>
                    <a:pt x="540595" y="2488358"/>
                  </a:lnTo>
                  <a:lnTo>
                    <a:pt x="609242" y="2651388"/>
                  </a:lnTo>
                  <a:lnTo>
                    <a:pt x="695051" y="2196620"/>
                  </a:lnTo>
                  <a:lnTo>
                    <a:pt x="789441" y="2042170"/>
                  </a:lnTo>
                  <a:lnTo>
                    <a:pt x="866669" y="2642808"/>
                  </a:lnTo>
                  <a:lnTo>
                    <a:pt x="935316" y="0"/>
                  </a:lnTo>
                  <a:lnTo>
                    <a:pt x="1038286" y="2608486"/>
                  </a:lnTo>
                  <a:lnTo>
                    <a:pt x="1166999" y="2145136"/>
                  </a:lnTo>
                  <a:lnTo>
                    <a:pt x="1252808" y="2625647"/>
                  </a:lnTo>
                  <a:lnTo>
                    <a:pt x="1450169" y="1656045"/>
                  </a:lnTo>
                  <a:lnTo>
                    <a:pt x="1553139" y="1544498"/>
                  </a:lnTo>
                  <a:lnTo>
                    <a:pt x="1604624" y="1724690"/>
                  </a:lnTo>
                  <a:lnTo>
                    <a:pt x="1681852" y="2625647"/>
                  </a:lnTo>
                  <a:lnTo>
                    <a:pt x="1870632" y="2359650"/>
                  </a:lnTo>
                  <a:lnTo>
                    <a:pt x="1947860" y="2891644"/>
                  </a:lnTo>
                  <a:lnTo>
                    <a:pt x="2162382" y="2634227"/>
                  </a:lnTo>
                  <a:lnTo>
                    <a:pt x="2231029" y="2754355"/>
                  </a:lnTo>
                  <a:lnTo>
                    <a:pt x="2316837" y="2539841"/>
                  </a:lnTo>
                  <a:lnTo>
                    <a:pt x="2351161" y="2728613"/>
                  </a:lnTo>
                  <a:lnTo>
                    <a:pt x="2539940" y="780830"/>
                  </a:lnTo>
                  <a:lnTo>
                    <a:pt x="2617168" y="566316"/>
                  </a:lnTo>
                  <a:lnTo>
                    <a:pt x="2685815" y="2402553"/>
                  </a:lnTo>
                  <a:lnTo>
                    <a:pt x="2788786" y="2059331"/>
                  </a:lnTo>
                  <a:lnTo>
                    <a:pt x="2823109" y="1364307"/>
                  </a:lnTo>
                  <a:lnTo>
                    <a:pt x="2934661" y="2883063"/>
                  </a:lnTo>
                  <a:lnTo>
                    <a:pt x="3020470" y="2505519"/>
                  </a:lnTo>
                  <a:lnTo>
                    <a:pt x="3046212" y="2883063"/>
                  </a:lnTo>
                  <a:lnTo>
                    <a:pt x="3089117" y="2737194"/>
                  </a:lnTo>
                  <a:lnTo>
                    <a:pt x="3174925" y="2943127"/>
                  </a:lnTo>
                  <a:lnTo>
                    <a:pt x="3252153" y="2831580"/>
                  </a:lnTo>
                  <a:lnTo>
                    <a:pt x="3303639" y="2591325"/>
                  </a:lnTo>
                  <a:lnTo>
                    <a:pt x="3337962" y="2076492"/>
                  </a:lnTo>
                  <a:lnTo>
                    <a:pt x="3372286" y="2831580"/>
                  </a:lnTo>
                  <a:lnTo>
                    <a:pt x="3372286" y="2831580"/>
                  </a:lnTo>
                  <a:lnTo>
                    <a:pt x="3372286" y="2831580"/>
                  </a:lnTo>
                  <a:lnTo>
                    <a:pt x="3372286" y="2831580"/>
                  </a:lnTo>
                  <a:lnTo>
                    <a:pt x="3372286" y="2831580"/>
                  </a:lnTo>
                  <a:lnTo>
                    <a:pt x="3372286" y="2831580"/>
                  </a:lnTo>
                  <a:lnTo>
                    <a:pt x="3475256" y="2642808"/>
                  </a:lnTo>
                  <a:lnTo>
                    <a:pt x="3518161" y="2762935"/>
                  </a:lnTo>
                  <a:lnTo>
                    <a:pt x="3629712" y="2702872"/>
                  </a:lnTo>
                  <a:lnTo>
                    <a:pt x="3681197" y="2213781"/>
                  </a:lnTo>
                  <a:lnTo>
                    <a:pt x="3741263" y="2574164"/>
                  </a:lnTo>
                  <a:lnTo>
                    <a:pt x="3809910" y="2531261"/>
                  </a:lnTo>
                  <a:lnTo>
                    <a:pt x="3809910" y="2385392"/>
                  </a:lnTo>
                  <a:lnTo>
                    <a:pt x="3887138" y="2419714"/>
                  </a:lnTo>
                  <a:lnTo>
                    <a:pt x="3887138" y="446189"/>
                  </a:lnTo>
                  <a:lnTo>
                    <a:pt x="3947205" y="2814419"/>
                  </a:lnTo>
                  <a:lnTo>
                    <a:pt x="4007271" y="2857321"/>
                  </a:lnTo>
                  <a:lnTo>
                    <a:pt x="4093079" y="2659969"/>
                  </a:lnTo>
                  <a:lnTo>
                    <a:pt x="4230374" y="2900224"/>
                  </a:lnTo>
                  <a:lnTo>
                    <a:pt x="4324763" y="2788677"/>
                  </a:lnTo>
                  <a:lnTo>
                    <a:pt x="4462057" y="2728613"/>
                  </a:lnTo>
                  <a:lnTo>
                    <a:pt x="4462057" y="2728613"/>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7421" name="TextBox 13"/>
            <p:cNvSpPr txBox="1">
              <a:spLocks noChangeArrowheads="1"/>
            </p:cNvSpPr>
            <p:nvPr/>
          </p:nvSpPr>
          <p:spPr bwMode="auto">
            <a:xfrm>
              <a:off x="8527856" y="5393925"/>
              <a:ext cx="313044" cy="369332"/>
            </a:xfrm>
            <a:prstGeom prst="rect">
              <a:avLst/>
            </a:prstGeom>
            <a:noFill/>
            <a:ln w="9525">
              <a:noFill/>
              <a:miter lim="800000"/>
              <a:headEnd/>
              <a:tailEnd/>
            </a:ln>
          </p:spPr>
          <p:txBody>
            <a:bodyPr wrap="none">
              <a:spAutoFit/>
            </a:bodyPr>
            <a:lstStyle/>
            <a:p>
              <a:r>
                <a:rPr lang="en-US"/>
                <a:t>0</a:t>
              </a:r>
            </a:p>
          </p:txBody>
        </p:sp>
        <p:sp>
          <p:nvSpPr>
            <p:cNvPr id="17422" name="TextBox 14"/>
            <p:cNvSpPr txBox="1">
              <a:spLocks noChangeArrowheads="1"/>
            </p:cNvSpPr>
            <p:nvPr/>
          </p:nvSpPr>
          <p:spPr bwMode="auto">
            <a:xfrm>
              <a:off x="3896777" y="5393925"/>
              <a:ext cx="569800" cy="369332"/>
            </a:xfrm>
            <a:prstGeom prst="rect">
              <a:avLst/>
            </a:prstGeom>
            <a:noFill/>
            <a:ln w="9525">
              <a:noFill/>
              <a:miter lim="800000"/>
              <a:headEnd/>
              <a:tailEnd/>
            </a:ln>
          </p:spPr>
          <p:txBody>
            <a:bodyPr wrap="none">
              <a:spAutoFit/>
            </a:bodyPr>
            <a:lstStyle/>
            <a:p>
              <a:r>
                <a:rPr lang="en-US"/>
                <a:t>600</a:t>
              </a:r>
            </a:p>
          </p:txBody>
        </p:sp>
        <p:sp>
          <p:nvSpPr>
            <p:cNvPr id="17423" name="TextBox 15"/>
            <p:cNvSpPr txBox="1">
              <a:spLocks noChangeArrowheads="1"/>
            </p:cNvSpPr>
            <p:nvPr/>
          </p:nvSpPr>
          <p:spPr bwMode="auto">
            <a:xfrm>
              <a:off x="6975257" y="5393925"/>
              <a:ext cx="569800" cy="369332"/>
            </a:xfrm>
            <a:prstGeom prst="rect">
              <a:avLst/>
            </a:prstGeom>
            <a:noFill/>
            <a:ln w="9525">
              <a:noFill/>
              <a:miter lim="800000"/>
              <a:headEnd/>
              <a:tailEnd/>
            </a:ln>
          </p:spPr>
          <p:txBody>
            <a:bodyPr wrap="none">
              <a:spAutoFit/>
            </a:bodyPr>
            <a:lstStyle/>
            <a:p>
              <a:r>
                <a:rPr lang="en-US"/>
                <a:t>200</a:t>
              </a:r>
            </a:p>
          </p:txBody>
        </p:sp>
        <p:sp>
          <p:nvSpPr>
            <p:cNvPr id="17424" name="TextBox 16"/>
            <p:cNvSpPr txBox="1">
              <a:spLocks noChangeArrowheads="1"/>
            </p:cNvSpPr>
            <p:nvPr/>
          </p:nvSpPr>
          <p:spPr bwMode="auto">
            <a:xfrm>
              <a:off x="5362052" y="5409373"/>
              <a:ext cx="569800" cy="369332"/>
            </a:xfrm>
            <a:prstGeom prst="rect">
              <a:avLst/>
            </a:prstGeom>
            <a:noFill/>
            <a:ln w="9525">
              <a:noFill/>
              <a:miter lim="800000"/>
              <a:headEnd/>
              <a:tailEnd/>
            </a:ln>
          </p:spPr>
          <p:txBody>
            <a:bodyPr wrap="none">
              <a:spAutoFit/>
            </a:bodyPr>
            <a:lstStyle/>
            <a:p>
              <a:r>
                <a:rPr lang="en-US"/>
                <a:t>400</a:t>
              </a:r>
            </a:p>
          </p:txBody>
        </p:sp>
        <p:sp>
          <p:nvSpPr>
            <p:cNvPr id="17425" name="TextBox 17"/>
            <p:cNvSpPr txBox="1">
              <a:spLocks noChangeArrowheads="1"/>
            </p:cNvSpPr>
            <p:nvPr/>
          </p:nvSpPr>
          <p:spPr bwMode="auto">
            <a:xfrm>
              <a:off x="5159705" y="5809265"/>
              <a:ext cx="2314794" cy="369332"/>
            </a:xfrm>
            <a:prstGeom prst="rect">
              <a:avLst/>
            </a:prstGeom>
            <a:noFill/>
            <a:ln w="9525">
              <a:noFill/>
              <a:miter lim="800000"/>
              <a:headEnd/>
              <a:tailEnd/>
            </a:ln>
          </p:spPr>
          <p:txBody>
            <a:bodyPr wrap="none">
              <a:spAutoFit/>
            </a:bodyPr>
            <a:lstStyle/>
            <a:p>
              <a:r>
                <a:rPr lang="en-US"/>
                <a:t>Millions of Years Ago</a:t>
              </a:r>
            </a:p>
          </p:txBody>
        </p:sp>
        <p:sp>
          <p:nvSpPr>
            <p:cNvPr id="17426" name="TextBox 18"/>
            <p:cNvSpPr txBox="1">
              <a:spLocks noChangeArrowheads="1"/>
            </p:cNvSpPr>
            <p:nvPr/>
          </p:nvSpPr>
          <p:spPr bwMode="auto">
            <a:xfrm rot="-5400000">
              <a:off x="2226769" y="3316636"/>
              <a:ext cx="2814217" cy="646331"/>
            </a:xfrm>
            <a:prstGeom prst="rect">
              <a:avLst/>
            </a:prstGeom>
            <a:noFill/>
            <a:ln w="9525">
              <a:noFill/>
              <a:miter lim="800000"/>
              <a:headEnd/>
              <a:tailEnd/>
            </a:ln>
          </p:spPr>
          <p:txBody>
            <a:bodyPr wrap="none">
              <a:spAutoFit/>
            </a:bodyPr>
            <a:lstStyle/>
            <a:p>
              <a:pPr algn="ctr"/>
              <a:r>
                <a:rPr lang="en-US"/>
                <a:t>Extinction Rate</a:t>
              </a:r>
            </a:p>
            <a:p>
              <a:pPr algn="ctr"/>
              <a:r>
                <a:rPr lang="en-US"/>
                <a:t>(famlies per million years)</a:t>
              </a:r>
            </a:p>
          </p:txBody>
        </p:sp>
        <p:sp>
          <p:nvSpPr>
            <p:cNvPr id="17427" name="TextBox 19"/>
            <p:cNvSpPr txBox="1">
              <a:spLocks noChangeArrowheads="1"/>
            </p:cNvSpPr>
            <p:nvPr/>
          </p:nvSpPr>
          <p:spPr bwMode="auto">
            <a:xfrm>
              <a:off x="3719688" y="5046910"/>
              <a:ext cx="313044" cy="369332"/>
            </a:xfrm>
            <a:prstGeom prst="rect">
              <a:avLst/>
            </a:prstGeom>
            <a:noFill/>
            <a:ln w="9525">
              <a:noFill/>
              <a:miter lim="800000"/>
              <a:headEnd/>
              <a:tailEnd/>
            </a:ln>
          </p:spPr>
          <p:txBody>
            <a:bodyPr wrap="none">
              <a:spAutoFit/>
            </a:bodyPr>
            <a:lstStyle/>
            <a:p>
              <a:r>
                <a:rPr lang="en-US"/>
                <a:t>0</a:t>
              </a:r>
            </a:p>
          </p:txBody>
        </p:sp>
        <p:sp>
          <p:nvSpPr>
            <p:cNvPr id="17428" name="TextBox 20"/>
            <p:cNvSpPr txBox="1">
              <a:spLocks noChangeArrowheads="1"/>
            </p:cNvSpPr>
            <p:nvPr/>
          </p:nvSpPr>
          <p:spPr bwMode="auto">
            <a:xfrm>
              <a:off x="3633878" y="1888250"/>
              <a:ext cx="441422" cy="369332"/>
            </a:xfrm>
            <a:prstGeom prst="rect">
              <a:avLst/>
            </a:prstGeom>
            <a:noFill/>
            <a:ln w="9525">
              <a:noFill/>
              <a:miter lim="800000"/>
              <a:headEnd/>
              <a:tailEnd/>
            </a:ln>
          </p:spPr>
          <p:txBody>
            <a:bodyPr wrap="none">
              <a:spAutoFit/>
            </a:bodyPr>
            <a:lstStyle/>
            <a:p>
              <a:r>
                <a:rPr lang="en-US"/>
                <a:t>20</a:t>
              </a:r>
            </a:p>
          </p:txBody>
        </p:sp>
        <p:sp>
          <p:nvSpPr>
            <p:cNvPr id="17429" name="TextBox 21"/>
            <p:cNvSpPr txBox="1">
              <a:spLocks noChangeArrowheads="1"/>
            </p:cNvSpPr>
            <p:nvPr/>
          </p:nvSpPr>
          <p:spPr bwMode="auto">
            <a:xfrm>
              <a:off x="5616905" y="1721649"/>
              <a:ext cx="1916473" cy="369332"/>
            </a:xfrm>
            <a:prstGeom prst="rect">
              <a:avLst/>
            </a:prstGeom>
            <a:noFill/>
            <a:ln w="9525">
              <a:noFill/>
              <a:miter lim="800000"/>
              <a:headEnd/>
              <a:tailEnd/>
            </a:ln>
          </p:spPr>
          <p:txBody>
            <a:bodyPr wrap="none">
              <a:spAutoFit/>
            </a:bodyPr>
            <a:lstStyle/>
            <a:p>
              <a:r>
                <a:rPr lang="en-US"/>
                <a:t>Mass Extinctions</a:t>
              </a:r>
            </a:p>
          </p:txBody>
        </p:sp>
        <p:cxnSp>
          <p:nvCxnSpPr>
            <p:cNvPr id="23" name="Straight Arrow Connector 22"/>
            <p:cNvCxnSpPr/>
            <p:nvPr/>
          </p:nvCxnSpPr>
          <p:spPr>
            <a:xfrm flipH="1">
              <a:off x="5163597" y="1977194"/>
              <a:ext cx="457267" cy="3253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124447" y="2091475"/>
              <a:ext cx="927236" cy="5253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3" idx="28"/>
            </p:cNvCxnSpPr>
            <p:nvPr/>
          </p:nvCxnSpPr>
          <p:spPr>
            <a:xfrm>
              <a:off x="6324229" y="2091475"/>
              <a:ext cx="465206" cy="73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3" idx="18"/>
            </p:cNvCxnSpPr>
            <p:nvPr/>
          </p:nvCxnSpPr>
          <p:spPr>
            <a:xfrm flipH="1">
              <a:off x="5725654" y="2091475"/>
              <a:ext cx="206405" cy="171421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3" idx="31"/>
            </p:cNvCxnSpPr>
            <p:nvPr/>
          </p:nvCxnSpPr>
          <p:spPr>
            <a:xfrm>
              <a:off x="6975200" y="2072428"/>
              <a:ext cx="20641" cy="15539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7415" name="TextBox 27"/>
          <p:cNvSpPr txBox="1">
            <a:spLocks noChangeArrowheads="1"/>
          </p:cNvSpPr>
          <p:nvPr/>
        </p:nvSpPr>
        <p:spPr bwMode="auto">
          <a:xfrm>
            <a:off x="4892675" y="5033963"/>
            <a:ext cx="2840038" cy="369887"/>
          </a:xfrm>
          <a:prstGeom prst="rect">
            <a:avLst/>
          </a:prstGeom>
          <a:solidFill>
            <a:srgbClr val="CCFFCC"/>
          </a:solidFill>
          <a:ln w="9525">
            <a:noFill/>
            <a:miter lim="800000"/>
            <a:headEnd/>
            <a:tailEnd/>
          </a:ln>
        </p:spPr>
        <p:txBody>
          <a:bodyPr wrap="none">
            <a:spAutoFit/>
          </a:bodyPr>
          <a:lstStyle/>
          <a:p>
            <a:r>
              <a:rPr lang="en-US" b="1">
                <a:solidFill>
                  <a:srgbClr val="19201A"/>
                </a:solidFill>
              </a:rPr>
              <a:t>Background Extinctions</a:t>
            </a:r>
          </a:p>
        </p:txBody>
      </p:sp>
      <p:sp>
        <p:nvSpPr>
          <p:cNvPr id="29" name="Line 9"/>
          <p:cNvSpPr>
            <a:spLocks noChangeShapeType="1"/>
          </p:cNvSpPr>
          <p:nvPr/>
        </p:nvSpPr>
        <p:spPr bwMode="auto">
          <a:xfrm flipV="1">
            <a:off x="8447088" y="3902075"/>
            <a:ext cx="457200" cy="1474788"/>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genus</a:t>
            </a:r>
            <a:endParaRPr lang="en-US" dirty="0"/>
          </a:p>
        </p:txBody>
      </p:sp>
      <p:pic>
        <p:nvPicPr>
          <p:cNvPr id="5" name="Picture 4"/>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76500" y="1417638"/>
            <a:ext cx="4254500" cy="467836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4525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genus without </a:t>
            </a:r>
            <a:r>
              <a:rPr lang="en-US" dirty="0" err="1" smtClean="0"/>
              <a:t>rudists</a:t>
            </a:r>
            <a:endParaRPr lang="en-US" dirty="0"/>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11400" y="1417638"/>
            <a:ext cx="4495800" cy="481806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5401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457200" y="0"/>
            <a:ext cx="8229600" cy="938213"/>
          </a:xfrm>
        </p:spPr>
        <p:txBody>
          <a:bodyPr/>
          <a:lstStyle/>
          <a:p>
            <a:r>
              <a:rPr lang="en-US" dirty="0" smtClean="0"/>
              <a:t>Credits for bivalve images</a:t>
            </a:r>
          </a:p>
        </p:txBody>
      </p:sp>
      <p:sp>
        <p:nvSpPr>
          <p:cNvPr id="31746" name="Rectangle 3"/>
          <p:cNvSpPr>
            <a:spLocks noGrp="1"/>
          </p:cNvSpPr>
          <p:nvPr>
            <p:ph type="body" idx="1"/>
          </p:nvPr>
        </p:nvSpPr>
        <p:spPr>
          <a:xfrm>
            <a:off x="457200" y="938213"/>
            <a:ext cx="8229600" cy="5602287"/>
          </a:xfrm>
        </p:spPr>
        <p:txBody>
          <a:bodyPr/>
          <a:lstStyle/>
          <a:p>
            <a:pPr marL="457200" indent="-457200">
              <a:lnSpc>
                <a:spcPct val="80000"/>
              </a:lnSpc>
              <a:buFont typeface="Arial" charset="0"/>
              <a:buAutoNum type="arabicPeriod"/>
            </a:pPr>
            <a:r>
              <a:rPr lang="en-US" sz="2000" dirty="0" err="1" smtClean="0"/>
              <a:t>Tridacna</a:t>
            </a:r>
            <a:r>
              <a:rPr lang="en-US" sz="2000" dirty="0" smtClean="0"/>
              <a:t> </a:t>
            </a:r>
            <a:r>
              <a:rPr lang="en-US" sz="2000" dirty="0" err="1" smtClean="0"/>
              <a:t>gigas</a:t>
            </a:r>
            <a:r>
              <a:rPr lang="en-US" sz="2000" dirty="0" smtClean="0"/>
              <a:t> by </a:t>
            </a:r>
            <a:r>
              <a:rPr lang="en-US" sz="2000" dirty="0" err="1" smtClean="0"/>
              <a:t>Drow</a:t>
            </a:r>
            <a:r>
              <a:rPr lang="en-US" sz="2000" dirty="0" smtClean="0"/>
              <a:t> Male is licensed under CC International 4.0</a:t>
            </a:r>
          </a:p>
          <a:p>
            <a:pPr marL="457200" indent="-457200">
              <a:lnSpc>
                <a:spcPct val="80000"/>
              </a:lnSpc>
              <a:buFont typeface="Arial" charset="0"/>
              <a:buAutoNum type="arabicPeriod"/>
            </a:pPr>
            <a:r>
              <a:rPr lang="en-US" sz="2000" dirty="0" smtClean="0"/>
              <a:t>California mussels by Sharon </a:t>
            </a:r>
            <a:r>
              <a:rPr lang="en-US" sz="2000" dirty="0" err="1" smtClean="0"/>
              <a:t>Mollerus</a:t>
            </a:r>
            <a:r>
              <a:rPr lang="en-US" sz="2000" dirty="0" smtClean="0"/>
              <a:t> is licensed under CC 2.0 Generic</a:t>
            </a:r>
          </a:p>
          <a:p>
            <a:pPr marL="457200" indent="-457200">
              <a:lnSpc>
                <a:spcPct val="80000"/>
              </a:lnSpc>
              <a:buFont typeface="Arial" charset="0"/>
              <a:buAutoNum type="arabicPeriod"/>
            </a:pPr>
            <a:r>
              <a:rPr lang="en-US" sz="2000" dirty="0" smtClean="0"/>
              <a:t>Bivalve larva </a:t>
            </a:r>
            <a:r>
              <a:rPr lang="en-US" sz="2000" dirty="0"/>
              <a:t>photo from NOAA, http://oceanexplorer.noaa.gov/explorations/02mexico/background/mussels/media/bivalve_veliger.html </a:t>
            </a:r>
            <a:endParaRPr lang="en-US" sz="2000" dirty="0" smtClean="0"/>
          </a:p>
          <a:p>
            <a:pPr marL="457200" indent="-457200">
              <a:lnSpc>
                <a:spcPct val="80000"/>
              </a:lnSpc>
              <a:buFont typeface="Arial" charset="0"/>
              <a:buAutoNum type="arabicPeriod"/>
            </a:pPr>
            <a:r>
              <a:rPr lang="en-US" sz="2000" dirty="0" err="1" smtClean="0"/>
              <a:t>Rudist</a:t>
            </a:r>
            <a:r>
              <a:rPr lang="en-US" sz="2000" dirty="0" smtClean="0"/>
              <a:t> reconstructions from </a:t>
            </a:r>
            <a:r>
              <a:rPr lang="en-US" sz="2000" dirty="0"/>
              <a:t>Jablonski, D. 1996. The </a:t>
            </a:r>
            <a:r>
              <a:rPr lang="en-US" sz="2000" dirty="0" err="1"/>
              <a:t>rudists</a:t>
            </a:r>
            <a:r>
              <a:rPr lang="en-US" sz="2000" dirty="0"/>
              <a:t> re-examined. Nature 383: </a:t>
            </a:r>
            <a:r>
              <a:rPr lang="en-US" sz="2000" dirty="0" smtClean="0"/>
              <a:t>669-670</a:t>
            </a:r>
          </a:p>
          <a:p>
            <a:pPr marL="457200" indent="-457200">
              <a:lnSpc>
                <a:spcPct val="80000"/>
              </a:lnSpc>
              <a:buFont typeface="Arial" charset="0"/>
              <a:buAutoNum type="arabicPeriod"/>
            </a:pPr>
            <a:r>
              <a:rPr lang="en-US" sz="2000" dirty="0" err="1" smtClean="0"/>
              <a:t>Rudist</a:t>
            </a:r>
            <a:r>
              <a:rPr lang="en-US" sz="2000" dirty="0" smtClean="0"/>
              <a:t> reef photo</a:t>
            </a:r>
            <a:r>
              <a:rPr lang="en-US" sz="2000" dirty="0" smtClean="0"/>
              <a:t> reproduced with permission </a:t>
            </a:r>
            <a:r>
              <a:rPr lang="en-US" sz="2000" dirty="0" smtClean="0"/>
              <a:t>of Dr Rowan </a:t>
            </a:r>
            <a:r>
              <a:rPr lang="en-US" sz="2000" smtClean="0"/>
              <a:t>Martindale from http://findingfossils.blogspot.com/2015/05/austin-reefs.html</a:t>
            </a:r>
            <a:endParaRPr lang="en-US" sz="2000" smtClean="0"/>
          </a:p>
          <a:p>
            <a:pPr marL="457200" indent="-457200">
              <a:lnSpc>
                <a:spcPct val="80000"/>
              </a:lnSpc>
              <a:buFont typeface="Arial" charset="0"/>
              <a:buAutoNum type="arabicPeriod"/>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633413"/>
            <a:ext cx="8229600" cy="784225"/>
          </a:xfrm>
        </p:spPr>
        <p:txBody>
          <a:bodyPr/>
          <a:lstStyle/>
          <a:p>
            <a:pPr eaLnBrk="1" hangingPunct="1"/>
            <a:r>
              <a:rPr lang="en-US" smtClean="0"/>
              <a:t>Extinction is non-random</a:t>
            </a:r>
          </a:p>
        </p:txBody>
      </p:sp>
      <p:sp>
        <p:nvSpPr>
          <p:cNvPr id="44035" name="Rectangle 3"/>
          <p:cNvSpPr>
            <a:spLocks noGrp="1"/>
          </p:cNvSpPr>
          <p:nvPr>
            <p:ph type="body" idx="1"/>
          </p:nvPr>
        </p:nvSpPr>
        <p:spPr>
          <a:xfrm>
            <a:off x="457200" y="1976438"/>
            <a:ext cx="4660900" cy="4306887"/>
          </a:xfrm>
        </p:spPr>
        <p:txBody>
          <a:bodyPr/>
          <a:lstStyle/>
          <a:p>
            <a:pPr marL="0" indent="0" eaLnBrk="1" hangingPunct="1">
              <a:lnSpc>
                <a:spcPct val="80000"/>
              </a:lnSpc>
            </a:pPr>
            <a:r>
              <a:rPr lang="en-US" sz="2400" b="1" smtClean="0"/>
              <a:t>Certain traits may predispose species to extinction or survival</a:t>
            </a:r>
          </a:p>
          <a:p>
            <a:pPr lvl="1" eaLnBrk="1" hangingPunct="1">
              <a:lnSpc>
                <a:spcPct val="80000"/>
              </a:lnSpc>
            </a:pPr>
            <a:r>
              <a:rPr lang="en-US" sz="2000" b="1" smtClean="0"/>
              <a:t>Diet</a:t>
            </a:r>
          </a:p>
          <a:p>
            <a:pPr lvl="1" eaLnBrk="1" hangingPunct="1">
              <a:lnSpc>
                <a:spcPct val="80000"/>
              </a:lnSpc>
            </a:pPr>
            <a:r>
              <a:rPr lang="en-US" sz="2000" b="1" smtClean="0"/>
              <a:t>Geographic range</a:t>
            </a:r>
          </a:p>
          <a:p>
            <a:pPr marL="0" indent="0" eaLnBrk="1" hangingPunct="1">
              <a:lnSpc>
                <a:spcPct val="80000"/>
              </a:lnSpc>
            </a:pPr>
            <a:r>
              <a:rPr lang="en-US" sz="2400" b="1" smtClean="0"/>
              <a:t>Some traits may only be important under certain threatening processes</a:t>
            </a:r>
          </a:p>
          <a:p>
            <a:pPr marL="0" indent="0" eaLnBrk="1" hangingPunct="1">
              <a:lnSpc>
                <a:spcPct val="80000"/>
              </a:lnSpc>
            </a:pPr>
            <a:r>
              <a:rPr lang="en-US" sz="2400" b="1" smtClean="0"/>
              <a:t>Extinction selectivity can lead to extinction risk being clustered within families or genera as closely related species tend to inherit similar traits from their common ancestor.</a:t>
            </a:r>
            <a:r>
              <a:rPr lang="en-US" sz="2400" smtClean="0"/>
              <a:t> </a:t>
            </a:r>
          </a:p>
        </p:txBody>
      </p:sp>
      <p:sp>
        <p:nvSpPr>
          <p:cNvPr id="19459" name="Text Box 4"/>
          <p:cNvSpPr txBox="1">
            <a:spLocks noChangeArrowheads="1"/>
          </p:cNvSpPr>
          <p:nvPr/>
        </p:nvSpPr>
        <p:spPr bwMode="auto">
          <a:xfrm>
            <a:off x="0" y="0"/>
            <a:ext cx="5118100" cy="366713"/>
          </a:xfrm>
          <a:prstGeom prst="rect">
            <a:avLst/>
          </a:prstGeom>
          <a:noFill/>
          <a:ln w="9525">
            <a:noFill/>
            <a:miter lim="800000"/>
            <a:headEnd/>
            <a:tailEnd/>
          </a:ln>
        </p:spPr>
        <p:txBody>
          <a:bodyPr>
            <a:spAutoFit/>
          </a:bodyPr>
          <a:lstStyle/>
          <a:p>
            <a:pPr>
              <a:spcBef>
                <a:spcPct val="50000"/>
              </a:spcBef>
            </a:pPr>
            <a:r>
              <a:rPr lang="en-US" b="1"/>
              <a:t>Non-random extinctions</a:t>
            </a:r>
          </a:p>
        </p:txBody>
      </p:sp>
      <p:sp>
        <p:nvSpPr>
          <p:cNvPr id="19460" name="Rectangle 9"/>
          <p:cNvSpPr>
            <a:spLocks noChangeArrowheads="1"/>
          </p:cNvSpPr>
          <p:nvPr/>
        </p:nvSpPr>
        <p:spPr bwMode="auto">
          <a:xfrm>
            <a:off x="0" y="6283325"/>
            <a:ext cx="9144000" cy="639763"/>
          </a:xfrm>
          <a:prstGeom prst="rect">
            <a:avLst/>
          </a:prstGeom>
          <a:noFill/>
          <a:ln w="9525">
            <a:noFill/>
            <a:miter lim="800000"/>
            <a:headEnd/>
            <a:tailEnd/>
          </a:ln>
        </p:spPr>
        <p:txBody>
          <a:bodyPr>
            <a:spAutoFit/>
          </a:bodyPr>
          <a:lstStyle/>
          <a:p>
            <a:pPr algn="ctr"/>
            <a:r>
              <a:rPr lang="en-US" sz="1200">
                <a:cs typeface="Arial" charset="0"/>
              </a:rPr>
              <a:t>Maps from </a:t>
            </a:r>
            <a:r>
              <a:rPr lang="en-US" sz="1200">
                <a:cs typeface="Arial" charset="0"/>
                <a:hlinkClick r:id="rId3"/>
              </a:rPr>
              <a:t>www.iucnredlist.org</a:t>
            </a:r>
            <a:r>
              <a:rPr lang="en-US" sz="1200">
                <a:cs typeface="Arial" charset="0"/>
              </a:rPr>
              <a:t>, Smilodon </a:t>
            </a:r>
            <a:r>
              <a:rPr lang="en-US" sz="1200"/>
              <a:t>photo by Wallace63 at http://commons.wikimedia.org/wiki/File%3ASmilodon_head.jpg, Eusmilus photo by Stickpen at http://commons.wikimedia.org/wiki/File%3AEusmilusskull.jpg,</a:t>
            </a:r>
            <a:r>
              <a:rPr lang="en-US" sz="1200">
                <a:cs typeface="Arial" charset="0"/>
              </a:rPr>
              <a:t> Chiru photo by </a:t>
            </a:r>
            <a:r>
              <a:rPr lang="en-US" sz="1200"/>
              <a:t>yun dan http://www.flickr.com/photos/yongzhong/4405796270/</a:t>
            </a:r>
            <a:endParaRPr lang="en-US" sz="1200">
              <a:cs typeface="Arial" charset="0"/>
            </a:endParaRPr>
          </a:p>
        </p:txBody>
      </p:sp>
      <p:sp>
        <p:nvSpPr>
          <p:cNvPr id="44042" name="TextBox 7"/>
          <p:cNvSpPr txBox="1">
            <a:spLocks noChangeArrowheads="1"/>
          </p:cNvSpPr>
          <p:nvPr/>
        </p:nvSpPr>
        <p:spPr bwMode="auto">
          <a:xfrm>
            <a:off x="5829300" y="1976438"/>
            <a:ext cx="2266950" cy="581025"/>
          </a:xfrm>
          <a:prstGeom prst="rect">
            <a:avLst/>
          </a:prstGeom>
          <a:noFill/>
          <a:ln w="9525">
            <a:noFill/>
            <a:miter lim="800000"/>
            <a:headEnd/>
            <a:tailEnd/>
          </a:ln>
        </p:spPr>
        <p:txBody>
          <a:bodyPr wrap="none">
            <a:spAutoFit/>
          </a:bodyPr>
          <a:lstStyle/>
          <a:p>
            <a:pPr algn="ctr"/>
            <a:r>
              <a:rPr lang="en-US" sz="1600" b="1">
                <a:cs typeface="Arial" charset="0"/>
              </a:rPr>
              <a:t>Brown bear -</a:t>
            </a:r>
          </a:p>
          <a:p>
            <a:pPr algn="ctr"/>
            <a:r>
              <a:rPr lang="en-US" sz="1600" b="1">
                <a:cs typeface="Arial" charset="0"/>
              </a:rPr>
              <a:t>low risk of extinction </a:t>
            </a:r>
          </a:p>
        </p:txBody>
      </p:sp>
      <p:pic>
        <p:nvPicPr>
          <p:cNvPr id="44043" name="Picture 5" descr="Screen shot 2012-02-01 at 1.40.17 PM.png"/>
          <p:cNvPicPr>
            <a:picLocks noChangeAspect="1"/>
          </p:cNvPicPr>
          <p:nvPr/>
        </p:nvPicPr>
        <p:blipFill>
          <a:blip r:embed="rId4"/>
          <a:srcRect/>
          <a:stretch>
            <a:fillRect/>
          </a:stretch>
        </p:blipFill>
        <p:spPr bwMode="auto">
          <a:xfrm>
            <a:off x="5829300" y="2557463"/>
            <a:ext cx="2257425" cy="1335087"/>
          </a:xfrm>
          <a:prstGeom prst="rect">
            <a:avLst/>
          </a:prstGeom>
          <a:noFill/>
          <a:ln w="9525">
            <a:noFill/>
            <a:miter lim="800000"/>
            <a:headEnd/>
            <a:tailEnd/>
          </a:ln>
        </p:spPr>
      </p:pic>
      <p:sp>
        <p:nvSpPr>
          <p:cNvPr id="44044" name="TextBox 8"/>
          <p:cNvSpPr txBox="1">
            <a:spLocks noChangeArrowheads="1"/>
          </p:cNvSpPr>
          <p:nvPr/>
        </p:nvSpPr>
        <p:spPr bwMode="auto">
          <a:xfrm>
            <a:off x="5827713" y="4241800"/>
            <a:ext cx="2584450" cy="581025"/>
          </a:xfrm>
          <a:prstGeom prst="rect">
            <a:avLst/>
          </a:prstGeom>
          <a:noFill/>
          <a:ln w="9525">
            <a:noFill/>
            <a:miter lim="800000"/>
            <a:headEnd/>
            <a:tailEnd/>
          </a:ln>
        </p:spPr>
        <p:txBody>
          <a:bodyPr wrap="none">
            <a:spAutoFit/>
          </a:bodyPr>
          <a:lstStyle/>
          <a:p>
            <a:pPr algn="ctr"/>
            <a:r>
              <a:rPr lang="en-US" sz="1600" b="1">
                <a:cs typeface="Arial" charset="0"/>
              </a:rPr>
              <a:t>Iberian lynx -</a:t>
            </a:r>
          </a:p>
          <a:p>
            <a:pPr algn="ctr"/>
            <a:r>
              <a:rPr lang="en-US" sz="1600" b="1">
                <a:cs typeface="Arial" charset="0"/>
              </a:rPr>
              <a:t>critical risk of extinction </a:t>
            </a:r>
          </a:p>
        </p:txBody>
      </p:sp>
      <p:pic>
        <p:nvPicPr>
          <p:cNvPr id="44045" name="Picture 10" descr="Screen shot 2012-02-01 at 1.41.26 PM.png"/>
          <p:cNvPicPr>
            <a:picLocks noChangeAspect="1"/>
          </p:cNvPicPr>
          <p:nvPr/>
        </p:nvPicPr>
        <p:blipFill>
          <a:blip r:embed="rId5"/>
          <a:srcRect/>
          <a:stretch>
            <a:fillRect/>
          </a:stretch>
        </p:blipFill>
        <p:spPr bwMode="auto">
          <a:xfrm>
            <a:off x="6242050" y="4822825"/>
            <a:ext cx="1554163" cy="1270000"/>
          </a:xfrm>
          <a:prstGeom prst="rect">
            <a:avLst/>
          </a:prstGeom>
          <a:noFill/>
          <a:ln w="9525">
            <a:noFill/>
            <a:miter lim="800000"/>
            <a:headEnd/>
            <a:tailEnd/>
          </a:ln>
        </p:spPr>
      </p:pic>
      <p:sp>
        <p:nvSpPr>
          <p:cNvPr id="44047" name="Line 15"/>
          <p:cNvSpPr>
            <a:spLocks noChangeShapeType="1"/>
          </p:cNvSpPr>
          <p:nvPr/>
        </p:nvSpPr>
        <p:spPr bwMode="auto">
          <a:xfrm flipH="1" flipV="1">
            <a:off x="6724650" y="5884863"/>
            <a:ext cx="546100" cy="398462"/>
          </a:xfrm>
          <a:prstGeom prst="line">
            <a:avLst/>
          </a:prstGeom>
          <a:noFill/>
          <a:ln w="28575">
            <a:solidFill>
              <a:srgbClr val="FF0000"/>
            </a:solidFill>
            <a:round/>
            <a:headEnd/>
            <a:tailEnd type="triangle" w="med" len="med"/>
          </a:ln>
        </p:spPr>
        <p:txBody>
          <a:bodyPr/>
          <a:lstStyle/>
          <a:p>
            <a:endParaRPr lang="en-US"/>
          </a:p>
        </p:txBody>
      </p:sp>
      <p:sp>
        <p:nvSpPr>
          <p:cNvPr id="44048" name="Line 16"/>
          <p:cNvSpPr>
            <a:spLocks noChangeShapeType="1"/>
          </p:cNvSpPr>
          <p:nvPr/>
        </p:nvSpPr>
        <p:spPr bwMode="auto">
          <a:xfrm flipH="1" flipV="1">
            <a:off x="6877050" y="5694363"/>
            <a:ext cx="546100" cy="398462"/>
          </a:xfrm>
          <a:prstGeom prst="line">
            <a:avLst/>
          </a:prstGeom>
          <a:noFill/>
          <a:ln w="28575">
            <a:solidFill>
              <a:srgbClr val="FF0000"/>
            </a:solidFill>
            <a:round/>
            <a:headEnd/>
            <a:tailEnd type="triangle" w="med" len="med"/>
          </a:ln>
        </p:spPr>
        <p:txBody>
          <a:bodyPr/>
          <a:lstStyle/>
          <a:p>
            <a:endParaRPr lang="en-US"/>
          </a:p>
        </p:txBody>
      </p:sp>
      <p:pic>
        <p:nvPicPr>
          <p:cNvPr id="44049" name="Picture 7" descr="Chiru.jpg"/>
          <p:cNvPicPr>
            <a:picLocks noChangeAspect="1"/>
          </p:cNvPicPr>
          <p:nvPr/>
        </p:nvPicPr>
        <p:blipFill>
          <a:blip r:embed="rId6"/>
          <a:srcRect l="17741" t="29968" r="32259"/>
          <a:stretch>
            <a:fillRect/>
          </a:stretch>
        </p:blipFill>
        <p:spPr bwMode="auto">
          <a:xfrm>
            <a:off x="5597525" y="3035300"/>
            <a:ext cx="2859088" cy="2659063"/>
          </a:xfrm>
          <a:prstGeom prst="rect">
            <a:avLst/>
          </a:prstGeom>
          <a:noFill/>
          <a:ln w="9525">
            <a:noFill/>
            <a:miter lim="800000"/>
            <a:headEnd/>
            <a:tailEnd/>
          </a:ln>
        </p:spPr>
      </p:pic>
      <p:pic>
        <p:nvPicPr>
          <p:cNvPr id="44051" name="Picture 19" descr="bivalve family phylogeny showing extinction rates"/>
          <p:cNvPicPr>
            <a:picLocks noChangeAspect="1" noChangeArrowheads="1"/>
          </p:cNvPicPr>
          <p:nvPr/>
        </p:nvPicPr>
        <p:blipFill>
          <a:blip r:embed="rId7"/>
          <a:srcRect/>
          <a:stretch>
            <a:fillRect/>
          </a:stretch>
        </p:blipFill>
        <p:spPr bwMode="auto">
          <a:xfrm>
            <a:off x="5283200" y="2209800"/>
            <a:ext cx="3690938" cy="3675063"/>
          </a:xfrm>
          <a:prstGeom prst="rect">
            <a:avLst/>
          </a:prstGeom>
          <a:noFill/>
          <a:ln w="9525">
            <a:noFill/>
            <a:miter lim="800000"/>
            <a:headEnd/>
            <a:tailEnd/>
          </a:ln>
        </p:spPr>
      </p:pic>
      <p:pic>
        <p:nvPicPr>
          <p:cNvPr id="19471" name="Picture 15" descr="File:Eusmilusskull.jpg"/>
          <p:cNvPicPr>
            <a:picLocks noChangeAspect="1" noChangeArrowheads="1"/>
          </p:cNvPicPr>
          <p:nvPr/>
        </p:nvPicPr>
        <p:blipFill>
          <a:blip r:embed="rId8"/>
          <a:srcRect/>
          <a:stretch>
            <a:fillRect/>
          </a:stretch>
        </p:blipFill>
        <p:spPr bwMode="auto">
          <a:xfrm>
            <a:off x="6877050" y="2228850"/>
            <a:ext cx="1928813" cy="2093913"/>
          </a:xfrm>
          <a:prstGeom prst="rect">
            <a:avLst/>
          </a:prstGeom>
          <a:noFill/>
          <a:ln w="9525">
            <a:noFill/>
            <a:miter lim="800000"/>
            <a:headEnd/>
            <a:tailEnd/>
          </a:ln>
        </p:spPr>
      </p:pic>
      <p:sp>
        <p:nvSpPr>
          <p:cNvPr id="19470" name="AutoShape 17" descr="download"/>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 name="AutoShape 19" descr="download"/>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9472" name="AutoShape 21" descr="download"/>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9479" name="Picture 23"/>
          <p:cNvPicPr>
            <a:picLocks noChangeAspect="1" noChangeArrowheads="1"/>
          </p:cNvPicPr>
          <p:nvPr/>
        </p:nvPicPr>
        <p:blipFill>
          <a:blip r:embed="rId9"/>
          <a:srcRect/>
          <a:stretch>
            <a:fillRect/>
          </a:stretch>
        </p:blipFill>
        <p:spPr bwMode="auto">
          <a:xfrm>
            <a:off x="4841875" y="2228850"/>
            <a:ext cx="1970088" cy="2093913"/>
          </a:xfrm>
          <a:prstGeom prst="rect">
            <a:avLst/>
          </a:prstGeom>
          <a:noFill/>
          <a:ln w="9525">
            <a:noFill/>
            <a:miter lim="800000"/>
            <a:headEnd/>
            <a:tailEnd/>
          </a:ln>
        </p:spPr>
      </p:pic>
      <p:sp>
        <p:nvSpPr>
          <p:cNvPr id="19480" name="Text Box 24"/>
          <p:cNvSpPr txBox="1">
            <a:spLocks noChangeArrowheads="1"/>
          </p:cNvSpPr>
          <p:nvPr/>
        </p:nvSpPr>
        <p:spPr bwMode="auto">
          <a:xfrm>
            <a:off x="4841875" y="4322763"/>
            <a:ext cx="2035175" cy="825500"/>
          </a:xfrm>
          <a:prstGeom prst="rect">
            <a:avLst/>
          </a:prstGeom>
          <a:noFill/>
          <a:ln w="9525">
            <a:noFill/>
            <a:miter lim="800000"/>
            <a:headEnd/>
            <a:tailEnd/>
          </a:ln>
        </p:spPr>
        <p:txBody>
          <a:bodyPr>
            <a:spAutoFit/>
          </a:bodyPr>
          <a:lstStyle/>
          <a:p>
            <a:pPr defTabSz="914400">
              <a:spcBef>
                <a:spcPct val="50000"/>
              </a:spcBef>
            </a:pPr>
            <a:r>
              <a:rPr lang="en-US" sz="1600"/>
              <a:t>Smilodon, a felid (2.5 million -10,000 years ago)</a:t>
            </a:r>
          </a:p>
        </p:txBody>
      </p:sp>
      <p:sp>
        <p:nvSpPr>
          <p:cNvPr id="19481" name="Text Box 25"/>
          <p:cNvSpPr txBox="1">
            <a:spLocks noChangeArrowheads="1"/>
          </p:cNvSpPr>
          <p:nvPr/>
        </p:nvSpPr>
        <p:spPr bwMode="auto">
          <a:xfrm>
            <a:off x="6877050" y="4322763"/>
            <a:ext cx="2035175" cy="1069975"/>
          </a:xfrm>
          <a:prstGeom prst="rect">
            <a:avLst/>
          </a:prstGeom>
          <a:noFill/>
          <a:ln w="9525">
            <a:noFill/>
            <a:miter lim="800000"/>
            <a:headEnd/>
            <a:tailEnd/>
          </a:ln>
        </p:spPr>
        <p:txBody>
          <a:bodyPr>
            <a:spAutoFit/>
          </a:bodyPr>
          <a:lstStyle/>
          <a:p>
            <a:pPr>
              <a:spcBef>
                <a:spcPct val="50000"/>
              </a:spcBef>
            </a:pPr>
            <a:r>
              <a:rPr lang="en-US" sz="1600"/>
              <a:t>Eusmilus, a nimravid (37.2 - 28.4 million years 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48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48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47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4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0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0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04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04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035">
                                            <p:txEl>
                                              <p:pRg st="3" end="3"/>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4404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404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4044">
                                            <p:txEl>
                                              <p:pRg st="0" end="0"/>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4044">
                                            <p:txEl>
                                              <p:pRg st="1" end="1"/>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404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404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4047"/>
                                        </p:tgtEl>
                                        <p:attrNameLst>
                                          <p:attrName>style.visibility</p:attrName>
                                        </p:attrNameLst>
                                      </p:cBhvr>
                                      <p:to>
                                        <p:strVal val="hidden"/>
                                      </p:to>
                                    </p:set>
                                  </p:childTnLst>
                                </p:cTn>
                              </p:par>
                              <p:par>
                                <p:cTn id="61" presetID="30" presetClass="emph" presetSubtype="0" fill="hold" nodeType="withEffect">
                                  <p:stCondLst>
                                    <p:cond delay="0"/>
                                  </p:stCondLst>
                                  <p:childTnLst>
                                    <p:animClr clrSpc="hsl" dir="cw">
                                      <p:cBhvr override="childStyle">
                                        <p:cTn id="62" dur="500" fill="hold"/>
                                        <p:tgtEl>
                                          <p:spTgt spid="44035">
                                            <p:txEl>
                                              <p:pRg st="0" end="0"/>
                                            </p:txEl>
                                          </p:spTgt>
                                        </p:tgtEl>
                                        <p:attrNameLst>
                                          <p:attrName>style.color</p:attrName>
                                        </p:attrNameLst>
                                      </p:cBhvr>
                                      <p:by>
                                        <p:hsl h="0" s="12549" l="25098"/>
                                      </p:by>
                                    </p:animClr>
                                    <p:animClr clrSpc="hsl" dir="cw">
                                      <p:cBhvr>
                                        <p:cTn id="63" dur="500" fill="hold"/>
                                        <p:tgtEl>
                                          <p:spTgt spid="44035">
                                            <p:txEl>
                                              <p:pRg st="0" end="0"/>
                                            </p:txEl>
                                          </p:spTgt>
                                        </p:tgtEl>
                                        <p:attrNameLst>
                                          <p:attrName>fillcolor</p:attrName>
                                        </p:attrNameLst>
                                      </p:cBhvr>
                                      <p:by>
                                        <p:hsl h="0" s="12549" l="25098"/>
                                      </p:by>
                                    </p:animClr>
                                    <p:animClr clrSpc="hsl" dir="cw">
                                      <p:cBhvr>
                                        <p:cTn id="64" dur="500" fill="hold"/>
                                        <p:tgtEl>
                                          <p:spTgt spid="44035">
                                            <p:txEl>
                                              <p:pRg st="0" end="0"/>
                                            </p:txEl>
                                          </p:spTgt>
                                        </p:tgtEl>
                                        <p:attrNameLst>
                                          <p:attrName>stroke.color</p:attrName>
                                        </p:attrNameLst>
                                      </p:cBhvr>
                                      <p:by>
                                        <p:hsl h="0" s="12549" l="25098"/>
                                      </p:by>
                                    </p:animClr>
                                    <p:set>
                                      <p:cBhvr>
                                        <p:cTn id="65" dur="500" fill="hold"/>
                                        <p:tgtEl>
                                          <p:spTgt spid="44035">
                                            <p:txEl>
                                              <p:pRg st="0" end="0"/>
                                            </p:txEl>
                                          </p:spTgt>
                                        </p:tgtEl>
                                        <p:attrNameLst>
                                          <p:attrName>fill.type</p:attrName>
                                        </p:attrNameLst>
                                      </p:cBhvr>
                                      <p:to>
                                        <p:strVal val="solid"/>
                                      </p:to>
                                    </p:set>
                                  </p:childTnLst>
                                </p:cTn>
                              </p:par>
                              <p:par>
                                <p:cTn id="66" presetID="30" presetClass="emph" presetSubtype="0" fill="hold" nodeType="withEffect">
                                  <p:stCondLst>
                                    <p:cond delay="0"/>
                                  </p:stCondLst>
                                  <p:childTnLst>
                                    <p:animClr clrSpc="hsl" dir="cw">
                                      <p:cBhvr override="childStyle">
                                        <p:cTn id="67" dur="500" fill="hold"/>
                                        <p:tgtEl>
                                          <p:spTgt spid="44035">
                                            <p:txEl>
                                              <p:pRg st="1" end="1"/>
                                            </p:txEl>
                                          </p:spTgt>
                                        </p:tgtEl>
                                        <p:attrNameLst>
                                          <p:attrName>style.color</p:attrName>
                                        </p:attrNameLst>
                                      </p:cBhvr>
                                      <p:by>
                                        <p:hsl h="0" s="12549" l="25098"/>
                                      </p:by>
                                    </p:animClr>
                                    <p:animClr clrSpc="hsl" dir="cw">
                                      <p:cBhvr>
                                        <p:cTn id="68" dur="500" fill="hold"/>
                                        <p:tgtEl>
                                          <p:spTgt spid="44035">
                                            <p:txEl>
                                              <p:pRg st="1" end="1"/>
                                            </p:txEl>
                                          </p:spTgt>
                                        </p:tgtEl>
                                        <p:attrNameLst>
                                          <p:attrName>fillcolor</p:attrName>
                                        </p:attrNameLst>
                                      </p:cBhvr>
                                      <p:by>
                                        <p:hsl h="0" s="12549" l="25098"/>
                                      </p:by>
                                    </p:animClr>
                                    <p:animClr clrSpc="hsl" dir="cw">
                                      <p:cBhvr>
                                        <p:cTn id="69" dur="500" fill="hold"/>
                                        <p:tgtEl>
                                          <p:spTgt spid="44035">
                                            <p:txEl>
                                              <p:pRg st="1" end="1"/>
                                            </p:txEl>
                                          </p:spTgt>
                                        </p:tgtEl>
                                        <p:attrNameLst>
                                          <p:attrName>stroke.color</p:attrName>
                                        </p:attrNameLst>
                                      </p:cBhvr>
                                      <p:by>
                                        <p:hsl h="0" s="12549" l="25098"/>
                                      </p:by>
                                    </p:animClr>
                                    <p:set>
                                      <p:cBhvr>
                                        <p:cTn id="70" dur="500" fill="hold"/>
                                        <p:tgtEl>
                                          <p:spTgt spid="44035">
                                            <p:txEl>
                                              <p:pRg st="1" end="1"/>
                                            </p:txEl>
                                          </p:spTgt>
                                        </p:tgtEl>
                                        <p:attrNameLst>
                                          <p:attrName>fill.type</p:attrName>
                                        </p:attrNameLst>
                                      </p:cBhvr>
                                      <p:to>
                                        <p:strVal val="solid"/>
                                      </p:to>
                                    </p:set>
                                  </p:childTnLst>
                                </p:cTn>
                              </p:par>
                              <p:par>
                                <p:cTn id="71" presetID="30" presetClass="emph" presetSubtype="0" fill="hold" nodeType="withEffect">
                                  <p:stCondLst>
                                    <p:cond delay="0"/>
                                  </p:stCondLst>
                                  <p:childTnLst>
                                    <p:animClr clrSpc="hsl" dir="cw">
                                      <p:cBhvr override="childStyle">
                                        <p:cTn id="72" dur="500" fill="hold"/>
                                        <p:tgtEl>
                                          <p:spTgt spid="44035">
                                            <p:txEl>
                                              <p:pRg st="2" end="2"/>
                                            </p:txEl>
                                          </p:spTgt>
                                        </p:tgtEl>
                                        <p:attrNameLst>
                                          <p:attrName>style.color</p:attrName>
                                        </p:attrNameLst>
                                      </p:cBhvr>
                                      <p:by>
                                        <p:hsl h="0" s="12549" l="25098"/>
                                      </p:by>
                                    </p:animClr>
                                    <p:animClr clrSpc="hsl" dir="cw">
                                      <p:cBhvr>
                                        <p:cTn id="73" dur="500" fill="hold"/>
                                        <p:tgtEl>
                                          <p:spTgt spid="44035">
                                            <p:txEl>
                                              <p:pRg st="2" end="2"/>
                                            </p:txEl>
                                          </p:spTgt>
                                        </p:tgtEl>
                                        <p:attrNameLst>
                                          <p:attrName>fillcolor</p:attrName>
                                        </p:attrNameLst>
                                      </p:cBhvr>
                                      <p:by>
                                        <p:hsl h="0" s="12549" l="25098"/>
                                      </p:by>
                                    </p:animClr>
                                    <p:animClr clrSpc="hsl" dir="cw">
                                      <p:cBhvr>
                                        <p:cTn id="74" dur="500" fill="hold"/>
                                        <p:tgtEl>
                                          <p:spTgt spid="44035">
                                            <p:txEl>
                                              <p:pRg st="2" end="2"/>
                                            </p:txEl>
                                          </p:spTgt>
                                        </p:tgtEl>
                                        <p:attrNameLst>
                                          <p:attrName>stroke.color</p:attrName>
                                        </p:attrNameLst>
                                      </p:cBhvr>
                                      <p:by>
                                        <p:hsl h="0" s="12549" l="25098"/>
                                      </p:by>
                                    </p:animClr>
                                    <p:set>
                                      <p:cBhvr>
                                        <p:cTn id="75" dur="500" fill="hold"/>
                                        <p:tgtEl>
                                          <p:spTgt spid="44035">
                                            <p:txEl>
                                              <p:pRg st="2" end="2"/>
                                            </p:txEl>
                                          </p:spTgt>
                                        </p:tgtEl>
                                        <p:attrNameLst>
                                          <p:attrName>fill.type</p:attrName>
                                        </p:attrNameLst>
                                      </p:cBhvr>
                                      <p:to>
                                        <p:strVal val="solid"/>
                                      </p:to>
                                    </p:set>
                                  </p:childTnLst>
                                </p:cTn>
                              </p:par>
                              <p:par>
                                <p:cTn id="76" presetID="1" presetClass="entr" presetSubtype="0" fill="hold" nodeType="withEffect">
                                  <p:stCondLst>
                                    <p:cond delay="0"/>
                                  </p:stCondLst>
                                  <p:childTnLst>
                                    <p:set>
                                      <p:cBhvr>
                                        <p:cTn id="77" dur="1" fill="hold">
                                          <p:stCondLst>
                                            <p:cond delay="0"/>
                                          </p:stCondLst>
                                        </p:cTn>
                                        <p:tgtEl>
                                          <p:spTgt spid="4404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4035">
                                            <p:txEl>
                                              <p:pRg st="4" end="4"/>
                                            </p:txEl>
                                          </p:spTgt>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44049"/>
                                        </p:tgtEl>
                                        <p:attrNameLst>
                                          <p:attrName>style.visibility</p:attrName>
                                        </p:attrNameLst>
                                      </p:cBhvr>
                                      <p:to>
                                        <p:strVal val="hidden"/>
                                      </p:to>
                                    </p:set>
                                  </p:childTnLst>
                                </p:cTn>
                              </p:par>
                              <p:par>
                                <p:cTn id="84" presetID="30" presetClass="emph" presetSubtype="0" fill="hold" nodeType="withEffect">
                                  <p:stCondLst>
                                    <p:cond delay="0"/>
                                  </p:stCondLst>
                                  <p:childTnLst>
                                    <p:animClr clrSpc="hsl" dir="cw">
                                      <p:cBhvr override="childStyle">
                                        <p:cTn id="85" dur="500" fill="hold"/>
                                        <p:tgtEl>
                                          <p:spTgt spid="44035">
                                            <p:txEl>
                                              <p:pRg st="3" end="3"/>
                                            </p:txEl>
                                          </p:spTgt>
                                        </p:tgtEl>
                                        <p:attrNameLst>
                                          <p:attrName>style.color</p:attrName>
                                        </p:attrNameLst>
                                      </p:cBhvr>
                                      <p:by>
                                        <p:hsl h="0" s="12549" l="25098"/>
                                      </p:by>
                                    </p:animClr>
                                    <p:animClr clrSpc="hsl" dir="cw">
                                      <p:cBhvr>
                                        <p:cTn id="86" dur="500" fill="hold"/>
                                        <p:tgtEl>
                                          <p:spTgt spid="44035">
                                            <p:txEl>
                                              <p:pRg st="3" end="3"/>
                                            </p:txEl>
                                          </p:spTgt>
                                        </p:tgtEl>
                                        <p:attrNameLst>
                                          <p:attrName>fillcolor</p:attrName>
                                        </p:attrNameLst>
                                      </p:cBhvr>
                                      <p:by>
                                        <p:hsl h="0" s="12549" l="25098"/>
                                      </p:by>
                                    </p:animClr>
                                    <p:animClr clrSpc="hsl" dir="cw">
                                      <p:cBhvr>
                                        <p:cTn id="87" dur="500" fill="hold"/>
                                        <p:tgtEl>
                                          <p:spTgt spid="44035">
                                            <p:txEl>
                                              <p:pRg st="3" end="3"/>
                                            </p:txEl>
                                          </p:spTgt>
                                        </p:tgtEl>
                                        <p:attrNameLst>
                                          <p:attrName>stroke.color</p:attrName>
                                        </p:attrNameLst>
                                      </p:cBhvr>
                                      <p:by>
                                        <p:hsl h="0" s="12549" l="25098"/>
                                      </p:by>
                                    </p:animClr>
                                    <p:set>
                                      <p:cBhvr>
                                        <p:cTn id="88" dur="500" fill="hold"/>
                                        <p:tgtEl>
                                          <p:spTgt spid="44035">
                                            <p:txEl>
                                              <p:pRg st="3" end="3"/>
                                            </p:txEl>
                                          </p:spTgt>
                                        </p:tgtEl>
                                        <p:attrNameLst>
                                          <p:attrName>fill.type</p:attrName>
                                        </p:attrNameLst>
                                      </p:cBhvr>
                                      <p:to>
                                        <p:strVal val="solid"/>
                                      </p:to>
                                    </p:set>
                                  </p:childTnLst>
                                </p:cTn>
                              </p:par>
                              <p:par>
                                <p:cTn id="89" presetID="1" presetClass="entr" presetSubtype="0" fill="hold" nodeType="withEffect">
                                  <p:stCondLst>
                                    <p:cond delay="0"/>
                                  </p:stCondLst>
                                  <p:childTnLst>
                                    <p:set>
                                      <p:cBhvr>
                                        <p:cTn id="90" dur="1" fill="hold">
                                          <p:stCondLst>
                                            <p:cond delay="0"/>
                                          </p:stCondLst>
                                        </p:cTn>
                                        <p:tgtEl>
                                          <p:spTgt spid="44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2" grpId="1"/>
      <p:bldP spid="44044" grpId="0" build="allAtOnce"/>
      <p:bldP spid="44044" grpId="1" build="allAtOnce"/>
      <p:bldP spid="44047" grpId="0" animBg="1"/>
      <p:bldP spid="44047" grpId="1" animBg="1"/>
      <p:bldP spid="44048" grpId="0" animBg="1"/>
      <p:bldP spid="44048" grpId="1" animBg="1"/>
      <p:bldP spid="19480" grpId="0"/>
      <p:bldP spid="19480" grpId="1"/>
      <p:bldP spid="19481" grpId="0"/>
      <p:bldP spid="19481" grpId="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txBox="1">
            <a:spLocks/>
          </p:cNvSpPr>
          <p:nvPr/>
        </p:nvSpPr>
        <p:spPr bwMode="auto">
          <a:xfrm>
            <a:off x="685800" y="2130425"/>
            <a:ext cx="7772400" cy="1470025"/>
          </a:xfrm>
          <a:prstGeom prst="rect">
            <a:avLst/>
          </a:prstGeom>
          <a:noFill/>
          <a:ln w="9525">
            <a:noFill/>
            <a:miter lim="800000"/>
            <a:headEnd/>
            <a:tailEnd/>
          </a:ln>
        </p:spPr>
        <p:txBody>
          <a:bodyPr anchor="ctr"/>
          <a:lstStyle/>
          <a:p>
            <a:pPr algn="ctr"/>
            <a:r>
              <a:rPr lang="en-US" sz="4800" dirty="0">
                <a:latin typeface="Calibri" pitchFamily="34" charset="0"/>
              </a:rPr>
              <a:t>Introduction to</a:t>
            </a:r>
            <a:r>
              <a:rPr lang="en-US" sz="4800" dirty="0" smtClean="0">
                <a:latin typeface="Calibri" pitchFamily="34" charset="0"/>
              </a:rPr>
              <a:t> mollusk biology</a:t>
            </a:r>
            <a:endParaRPr lang="en-US" sz="48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Bivalves</a:t>
            </a:r>
            <a:endParaRPr lang="en-US" dirty="0"/>
          </a:p>
        </p:txBody>
      </p:sp>
      <p:sp>
        <p:nvSpPr>
          <p:cNvPr id="3" name="Content Placeholder 2"/>
          <p:cNvSpPr>
            <a:spLocks noGrp="1"/>
          </p:cNvSpPr>
          <p:nvPr>
            <p:ph idx="1"/>
          </p:nvPr>
        </p:nvSpPr>
        <p:spPr>
          <a:xfrm>
            <a:off x="457200" y="1600200"/>
            <a:ext cx="4047067" cy="4525963"/>
          </a:xfrm>
        </p:spPr>
        <p:txBody>
          <a:bodyPr/>
          <a:lstStyle/>
          <a:p>
            <a:r>
              <a:rPr lang="en-US" dirty="0" smtClean="0"/>
              <a:t>The dataset focuses only on bivalves, mollusks with two shells.</a:t>
            </a:r>
          </a:p>
          <a:p>
            <a:r>
              <a:rPr lang="en-US" dirty="0" smtClean="0"/>
              <a:t>Inside their shells, bivalves are soft-bodied.</a:t>
            </a:r>
          </a:p>
          <a:p>
            <a:r>
              <a:rPr lang="en-US" dirty="0" smtClean="0"/>
              <a:t>They absorb oxygen from the water through gills</a:t>
            </a:r>
          </a:p>
          <a:p>
            <a:pPr>
              <a:buNone/>
            </a:pPr>
            <a:endParaRPr lang="en-US" dirty="0"/>
          </a:p>
        </p:txBody>
      </p:sp>
      <p:pic>
        <p:nvPicPr>
          <p:cNvPr id="1026" name="Picture 2" descr="Mussels, Shells, Mytilus, Watt Area, Coastal Regio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49824" y="3149601"/>
            <a:ext cx="2600325" cy="17335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https://upload.wikimedia.org/wikipedia/commons/thumb/0/0e/Tridacna_gigas.001_-_Aquarium_Finisterrae.JPG/1024px-Tridacna_gigas.001_-_Aquarium_Finisterrae.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05583" y="1600200"/>
            <a:ext cx="1811913" cy="135942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Argopecten irradians.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45575" y="5073652"/>
            <a:ext cx="3008821" cy="16255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bivalves live?</a:t>
            </a:r>
            <a:endParaRPr lang="en-US" dirty="0"/>
          </a:p>
        </p:txBody>
      </p:sp>
      <p:sp>
        <p:nvSpPr>
          <p:cNvPr id="3" name="Content Placeholder 2"/>
          <p:cNvSpPr>
            <a:spLocks noGrp="1"/>
          </p:cNvSpPr>
          <p:nvPr>
            <p:ph idx="1"/>
          </p:nvPr>
        </p:nvSpPr>
        <p:spPr>
          <a:xfrm>
            <a:off x="457200" y="1600200"/>
            <a:ext cx="3826933" cy="4525963"/>
          </a:xfrm>
        </p:spPr>
        <p:txBody>
          <a:bodyPr/>
          <a:lstStyle/>
          <a:p>
            <a:r>
              <a:rPr lang="en-US" dirty="0" err="1" smtClean="0"/>
              <a:t>Infaunal</a:t>
            </a:r>
            <a:r>
              <a:rPr lang="en-US" dirty="0" smtClean="0"/>
              <a:t> bivalves live in underwater sediments</a:t>
            </a:r>
          </a:p>
          <a:p>
            <a:r>
              <a:rPr lang="en-US" dirty="0" err="1" smtClean="0"/>
              <a:t>Epifaunal</a:t>
            </a:r>
            <a:r>
              <a:rPr lang="en-US" dirty="0" smtClean="0"/>
              <a:t> bivalves live on surfaces under the water</a:t>
            </a:r>
            <a:endParaRPr lang="en-US" dirty="0"/>
          </a:p>
        </p:txBody>
      </p:sp>
      <p:pic>
        <p:nvPicPr>
          <p:cNvPr id="2050" name="Picture 2" descr="California Mussels 002.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4133" y="4223503"/>
            <a:ext cx="3614861" cy="241458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5"/>
          <p:cNvPicPr>
            <a:picLocks noChangeAspect="1"/>
          </p:cNvPicPr>
          <p:nvPr/>
        </p:nvPicPr>
        <p:blipFill>
          <a:blip r:embed="rId4"/>
          <a:srcRect t="7214" b="7214"/>
          <a:stretch>
            <a:fillRect/>
          </a:stretch>
        </p:blipFill>
        <p:spPr>
          <a:xfrm>
            <a:off x="4707466" y="1417638"/>
            <a:ext cx="2861733" cy="28058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bivalves eat?</a:t>
            </a:r>
            <a:endParaRPr lang="en-US" dirty="0"/>
          </a:p>
        </p:txBody>
      </p:sp>
      <p:sp>
        <p:nvSpPr>
          <p:cNvPr id="3" name="Content Placeholder 2"/>
          <p:cNvSpPr>
            <a:spLocks noGrp="1"/>
          </p:cNvSpPr>
          <p:nvPr>
            <p:ph idx="1"/>
          </p:nvPr>
        </p:nvSpPr>
        <p:spPr>
          <a:xfrm>
            <a:off x="457200" y="1600200"/>
            <a:ext cx="3877733" cy="4525963"/>
          </a:xfrm>
        </p:spPr>
        <p:txBody>
          <a:bodyPr/>
          <a:lstStyle/>
          <a:p>
            <a:r>
              <a:rPr lang="en-US" dirty="0" smtClean="0"/>
              <a:t>Suspension/filter feeding using gills</a:t>
            </a:r>
          </a:p>
          <a:p>
            <a:r>
              <a:rPr lang="en-US" dirty="0" smtClean="0"/>
              <a:t>Deposit feeding (swallowing mud)</a:t>
            </a:r>
          </a:p>
          <a:p>
            <a:r>
              <a:rPr lang="en-US" dirty="0" smtClean="0"/>
              <a:t>Chemosynthesis</a:t>
            </a:r>
          </a:p>
          <a:p>
            <a:r>
              <a:rPr lang="en-US" dirty="0" err="1" smtClean="0"/>
              <a:t>Carnivory</a:t>
            </a:r>
            <a:endParaRPr lang="en-US" dirty="0" smtClean="0"/>
          </a:p>
          <a:p>
            <a:endParaRPr lang="en-US" dirty="0"/>
          </a:p>
        </p:txBody>
      </p:sp>
      <p:pic>
        <p:nvPicPr>
          <p:cNvPr id="5" name="Picture 4"/>
          <p:cNvPicPr>
            <a:picLocks noChangeAspect="1"/>
          </p:cNvPicPr>
          <p:nvPr/>
        </p:nvPicPr>
        <p:blipFill>
          <a:blip r:embed="rId3"/>
          <a:srcRect t="7214" b="7214"/>
          <a:stretch>
            <a:fillRect/>
          </a:stretch>
        </p:blipFill>
        <p:spPr>
          <a:xfrm>
            <a:off x="4334933" y="1925638"/>
            <a:ext cx="3979334" cy="39016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bivalves disperse?</a:t>
            </a:r>
            <a:endParaRPr lang="en-US" dirty="0"/>
          </a:p>
        </p:txBody>
      </p:sp>
      <p:sp>
        <p:nvSpPr>
          <p:cNvPr id="3" name="Content Placeholder 2"/>
          <p:cNvSpPr>
            <a:spLocks noGrp="1"/>
          </p:cNvSpPr>
          <p:nvPr>
            <p:ph idx="1"/>
          </p:nvPr>
        </p:nvSpPr>
        <p:spPr>
          <a:xfrm>
            <a:off x="457200" y="1600200"/>
            <a:ext cx="4076700" cy="4525963"/>
          </a:xfrm>
        </p:spPr>
        <p:txBody>
          <a:bodyPr/>
          <a:lstStyle/>
          <a:p>
            <a:r>
              <a:rPr lang="en-US" dirty="0" smtClean="0"/>
              <a:t>Most bivalves can’t move much as adults.</a:t>
            </a:r>
          </a:p>
          <a:p>
            <a:r>
              <a:rPr lang="en-US" dirty="0" smtClean="0"/>
              <a:t>But their larvae can travel far in the ocean currents, allowing some bivalves to have large geographic ranges.</a:t>
            </a:r>
            <a:endParaRPr lang="en-US" dirty="0"/>
          </a:p>
        </p:txBody>
      </p:sp>
      <p:pic>
        <p:nvPicPr>
          <p:cNvPr id="4" name="Picture 2" descr="A larval musse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51375" y="2068512"/>
            <a:ext cx="3933825" cy="324540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12798</TotalTime>
  <Words>2061</Words>
  <Application>Microsoft Macintosh PowerPoint</Application>
  <PresentationFormat>On-screen Show (4:3)</PresentationFormat>
  <Paragraphs>212</Paragraphs>
  <Slides>32</Slides>
  <Notes>16</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Introduction to Exploring K-T Extinction Patterns</vt:lpstr>
      <vt:lpstr>Background vs. Mass Extinction</vt:lpstr>
      <vt:lpstr>Background vs. Mass Extinction</vt:lpstr>
      <vt:lpstr>Extinction is non-random</vt:lpstr>
      <vt:lpstr>Slide 5</vt:lpstr>
      <vt:lpstr>Bivalves</vt:lpstr>
      <vt:lpstr>Where do bivalves live?</vt:lpstr>
      <vt:lpstr>How do bivalves eat?</vt:lpstr>
      <vt:lpstr>How do bivalves disperse?</vt:lpstr>
      <vt:lpstr>What are bivalve shells made of?</vt:lpstr>
      <vt:lpstr>The rudists: Mysterious, extinct, tropical bivalves</vt:lpstr>
      <vt:lpstr>The rudists: Mysterious, extinct, tropical bivalves</vt:lpstr>
      <vt:lpstr>Slide 13</vt:lpstr>
      <vt:lpstr>Bivalve Extinction Dataset</vt:lpstr>
      <vt:lpstr>Slide 15</vt:lpstr>
      <vt:lpstr>Slide 16</vt:lpstr>
      <vt:lpstr>Feeding type</vt:lpstr>
      <vt:lpstr>Feeding type without rudists</vt:lpstr>
      <vt:lpstr>Geographic range</vt:lpstr>
      <vt:lpstr>Geographic range without rudists</vt:lpstr>
      <vt:lpstr>Infaunal/epifaunal</vt:lpstr>
      <vt:lpstr>Infaunal/epifaunal without rudists</vt:lpstr>
      <vt:lpstr>Climate type</vt:lpstr>
      <vt:lpstr>Climate type without rudists</vt:lpstr>
      <vt:lpstr>Shell structure</vt:lpstr>
      <vt:lpstr>Shell structure without rudists</vt:lpstr>
      <vt:lpstr>Proximity to impact</vt:lpstr>
      <vt:lpstr>Proximity to impact without rudists</vt:lpstr>
      <vt:lpstr>Effect of relatedness</vt:lpstr>
      <vt:lpstr>Age of genus</vt:lpstr>
      <vt:lpstr>Age of genus without rudists</vt:lpstr>
      <vt:lpstr>Credits for bivalve images</vt:lpstr>
    </vt:vector>
  </TitlesOfParts>
  <Company>EVE 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Extinctions and Extinction Bias</dc:title>
  <dc:creator>Sam Price</dc:creator>
  <cp:lastModifiedBy>Anastasia Thanukos</cp:lastModifiedBy>
  <cp:revision>158</cp:revision>
  <dcterms:created xsi:type="dcterms:W3CDTF">2016-09-15T21:50:26Z</dcterms:created>
  <dcterms:modified xsi:type="dcterms:W3CDTF">2016-09-15T21:57:59Z</dcterms:modified>
</cp:coreProperties>
</file>